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4"/>
    <p:sldMasterId id="2147483756" r:id="rId5"/>
  </p:sldMasterIdLst>
  <p:notesMasterIdLst>
    <p:notesMasterId r:id="rId86"/>
  </p:notesMasterIdLst>
  <p:handoutMasterIdLst>
    <p:handoutMasterId r:id="rId87"/>
  </p:handoutMasterIdLst>
  <p:sldIdLst>
    <p:sldId id="730" r:id="rId6"/>
    <p:sldId id="705" r:id="rId7"/>
    <p:sldId id="709" r:id="rId8"/>
    <p:sldId id="707" r:id="rId9"/>
    <p:sldId id="699" r:id="rId10"/>
    <p:sldId id="710" r:id="rId11"/>
    <p:sldId id="711" r:id="rId12"/>
    <p:sldId id="713" r:id="rId13"/>
    <p:sldId id="712" r:id="rId14"/>
    <p:sldId id="715" r:id="rId15"/>
    <p:sldId id="716" r:id="rId16"/>
    <p:sldId id="717" r:id="rId17"/>
    <p:sldId id="701" r:id="rId18"/>
    <p:sldId id="733" r:id="rId19"/>
    <p:sldId id="732" r:id="rId20"/>
    <p:sldId id="731" r:id="rId21"/>
    <p:sldId id="729" r:id="rId22"/>
    <p:sldId id="703" r:id="rId23"/>
    <p:sldId id="714" r:id="rId24"/>
    <p:sldId id="735" r:id="rId25"/>
    <p:sldId id="515" r:id="rId26"/>
    <p:sldId id="516" r:id="rId27"/>
    <p:sldId id="517" r:id="rId28"/>
    <p:sldId id="518" r:id="rId29"/>
    <p:sldId id="519" r:id="rId30"/>
    <p:sldId id="520" r:id="rId31"/>
    <p:sldId id="521" r:id="rId32"/>
    <p:sldId id="522" r:id="rId33"/>
    <p:sldId id="523" r:id="rId34"/>
    <p:sldId id="524" r:id="rId35"/>
    <p:sldId id="525" r:id="rId36"/>
    <p:sldId id="526" r:id="rId37"/>
    <p:sldId id="527" r:id="rId38"/>
    <p:sldId id="528" r:id="rId39"/>
    <p:sldId id="529" r:id="rId40"/>
    <p:sldId id="530" r:id="rId41"/>
    <p:sldId id="531" r:id="rId42"/>
    <p:sldId id="478" r:id="rId43"/>
    <p:sldId id="479" r:id="rId44"/>
    <p:sldId id="480" r:id="rId45"/>
    <p:sldId id="481" r:id="rId46"/>
    <p:sldId id="482" r:id="rId47"/>
    <p:sldId id="483" r:id="rId48"/>
    <p:sldId id="484" r:id="rId49"/>
    <p:sldId id="722" r:id="rId50"/>
    <p:sldId id="486" r:id="rId51"/>
    <p:sldId id="487" r:id="rId52"/>
    <p:sldId id="723" r:id="rId53"/>
    <p:sldId id="488" r:id="rId54"/>
    <p:sldId id="490" r:id="rId55"/>
    <p:sldId id="491" r:id="rId56"/>
    <p:sldId id="492" r:id="rId57"/>
    <p:sldId id="493" r:id="rId58"/>
    <p:sldId id="494" r:id="rId59"/>
    <p:sldId id="495" r:id="rId60"/>
    <p:sldId id="496" r:id="rId61"/>
    <p:sldId id="497" r:id="rId62"/>
    <p:sldId id="498" r:id="rId63"/>
    <p:sldId id="499" r:id="rId64"/>
    <p:sldId id="500" r:id="rId65"/>
    <p:sldId id="724" r:id="rId66"/>
    <p:sldId id="502" r:id="rId67"/>
    <p:sldId id="503" r:id="rId68"/>
    <p:sldId id="504" r:id="rId69"/>
    <p:sldId id="505" r:id="rId70"/>
    <p:sldId id="510" r:id="rId71"/>
    <p:sldId id="506" r:id="rId72"/>
    <p:sldId id="507" r:id="rId73"/>
    <p:sldId id="508" r:id="rId74"/>
    <p:sldId id="509" r:id="rId75"/>
    <p:sldId id="511" r:id="rId76"/>
    <p:sldId id="465" r:id="rId77"/>
    <p:sldId id="725" r:id="rId78"/>
    <p:sldId id="512" r:id="rId79"/>
    <p:sldId id="513" r:id="rId80"/>
    <p:sldId id="514" r:id="rId81"/>
    <p:sldId id="726" r:id="rId82"/>
    <p:sldId id="727" r:id="rId83"/>
    <p:sldId id="489" r:id="rId84"/>
    <p:sldId id="728" r:id="rId85"/>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7">
          <p15:clr>
            <a:srgbClr val="A4A3A4"/>
          </p15:clr>
        </p15:guide>
        <p15:guide id="2" orient="horz" pos="4171">
          <p15:clr>
            <a:srgbClr val="A4A3A4"/>
          </p15:clr>
        </p15:guide>
        <p15:guide id="3" orient="horz" pos="2307">
          <p15:clr>
            <a:srgbClr val="A4A3A4"/>
          </p15:clr>
        </p15:guide>
        <p15:guide id="4" orient="horz" pos="3565">
          <p15:clr>
            <a:srgbClr val="A4A3A4"/>
          </p15:clr>
        </p15:guide>
        <p15:guide id="5" orient="horz" pos="3624">
          <p15:clr>
            <a:srgbClr val="A4A3A4"/>
          </p15:clr>
        </p15:guide>
        <p15:guide id="6" orient="horz" pos="912">
          <p15:clr>
            <a:srgbClr val="A4A3A4"/>
          </p15:clr>
        </p15:guide>
        <p15:guide id="7" orient="horz" pos="1057">
          <p15:clr>
            <a:srgbClr val="A4A3A4"/>
          </p15:clr>
        </p15:guide>
        <p15:guide id="8" orient="horz" pos="2375">
          <p15:clr>
            <a:srgbClr val="A4A3A4"/>
          </p15:clr>
        </p15:guide>
        <p15:guide id="9" orient="horz" pos="1114">
          <p15:clr>
            <a:srgbClr val="A4A3A4"/>
          </p15:clr>
        </p15:guide>
        <p15:guide id="10" pos="3806">
          <p15:clr>
            <a:srgbClr val="A4A3A4"/>
          </p15:clr>
        </p15:guide>
        <p15:guide id="11" pos="2557">
          <p15:clr>
            <a:srgbClr val="A4A3A4"/>
          </p15:clr>
        </p15:guide>
        <p15:guide id="12" pos="128">
          <p15:clr>
            <a:srgbClr val="A4A3A4"/>
          </p15:clr>
        </p15:guide>
        <p15:guide id="13" pos="6301">
          <p15:clr>
            <a:srgbClr val="A4A3A4"/>
          </p15:clr>
        </p15:guide>
        <p15:guide id="14" pos="1312">
          <p15:clr>
            <a:srgbClr val="A4A3A4"/>
          </p15:clr>
        </p15:guide>
        <p15:guide id="15" pos="5123">
          <p15:clr>
            <a:srgbClr val="A4A3A4"/>
          </p15:clr>
        </p15:guide>
        <p15:guide id="16" pos="1379">
          <p15:clr>
            <a:srgbClr val="A4A3A4"/>
          </p15:clr>
        </p15:guide>
        <p15:guide id="17" pos="2626">
          <p15:clr>
            <a:srgbClr val="A4A3A4"/>
          </p15:clr>
        </p15:guide>
        <p15:guide id="18" pos="3882">
          <p15:clr>
            <a:srgbClr val="A4A3A4"/>
          </p15:clr>
        </p15:guide>
        <p15:guide id="19" pos="5056">
          <p15:clr>
            <a:srgbClr val="A4A3A4"/>
          </p15:clr>
        </p15:guide>
        <p15:guide id="20" pos="6368">
          <p15:clr>
            <a:srgbClr val="A4A3A4"/>
          </p15:clr>
        </p15:guide>
        <p15:guide id="21" pos="7548">
          <p15:clr>
            <a:srgbClr val="A4A3A4"/>
          </p15:clr>
        </p15:guide>
        <p15:guide id="22" pos="32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47083"/>
    <a:srgbClr val="797979"/>
    <a:srgbClr val="EE8200"/>
    <a:srgbClr val="00AEEF"/>
    <a:srgbClr val="FBFBFB"/>
    <a:srgbClr val="000000"/>
    <a:srgbClr val="929292"/>
    <a:srgbClr val="4D4D4D"/>
    <a:srgbClr val="F28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00" autoAdjust="0"/>
    <p:restoredTop sz="94055" autoAdjust="0"/>
  </p:normalViewPr>
  <p:slideViewPr>
    <p:cSldViewPr snapToGrid="0">
      <p:cViewPr varScale="1">
        <p:scale>
          <a:sx n="80" d="100"/>
          <a:sy n="80" d="100"/>
        </p:scale>
        <p:origin x="480" y="84"/>
      </p:cViewPr>
      <p:guideLst>
        <p:guide orient="horz" pos="147"/>
        <p:guide orient="horz" pos="4171"/>
        <p:guide orient="horz" pos="2307"/>
        <p:guide orient="horz" pos="3565"/>
        <p:guide orient="horz" pos="3624"/>
        <p:guide orient="horz" pos="912"/>
        <p:guide orient="horz" pos="1057"/>
        <p:guide orient="horz" pos="2375"/>
        <p:guide orient="horz" pos="1114"/>
        <p:guide pos="3806"/>
        <p:guide pos="2557"/>
        <p:guide pos="128"/>
        <p:guide pos="6301"/>
        <p:guide pos="1312"/>
        <p:guide pos="5123"/>
        <p:guide pos="1379"/>
        <p:guide pos="2626"/>
        <p:guide pos="3882"/>
        <p:guide pos="5056"/>
        <p:guide pos="6368"/>
        <p:guide pos="7548"/>
        <p:guide pos="328"/>
      </p:guideLst>
    </p:cSldViewPr>
  </p:slideViewPr>
  <p:notesTextViewPr>
    <p:cViewPr>
      <p:scale>
        <a:sx n="100" d="100"/>
        <a:sy n="100" d="100"/>
      </p:scale>
      <p:origin x="0" y="0"/>
    </p:cViewPr>
  </p:notesTextViewPr>
  <p:sorterViewPr>
    <p:cViewPr>
      <p:scale>
        <a:sx n="100" d="100"/>
        <a:sy n="100" d="100"/>
      </p:scale>
      <p:origin x="0" y="30"/>
    </p:cViewPr>
  </p:sorterViewPr>
  <p:notesViewPr>
    <p:cSldViewPr snapToGrid="0" showGuides="1">
      <p:cViewPr varScale="1">
        <p:scale>
          <a:sx n="95" d="100"/>
          <a:sy n="95" d="100"/>
        </p:scale>
        <p:origin x="-3630"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slide" Target="slides/slide79.xml"/><Relationship Id="rId89"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theme" Target="theme/theme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TechReady</a:t>
            </a:r>
            <a:r>
              <a:rPr lang="en-US" dirty="0">
                <a:latin typeface="Segoe UI" pitchFamily="34" charset="0"/>
              </a:rPr>
              <a:t> 14</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11/3/2020</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a:t>TechReady</a:t>
            </a:r>
            <a:r>
              <a:rPr lang="en-US" dirty="0"/>
              <a:t> 14</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11/3/2020</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1715367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dirty="0"/>
              <a:t>Click to edit title style</a:t>
            </a:r>
          </a:p>
        </p:txBody>
      </p:sp>
      <p:pic>
        <p:nvPicPr>
          <p:cNvPr id="7"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9" name="Text Placeholder 8"/>
          <p:cNvSpPr>
            <a:spLocks noGrp="1"/>
          </p:cNvSpPr>
          <p:nvPr>
            <p:ph type="body" sz="quarter" idx="11" hasCustomPrompt="1"/>
          </p:nvPr>
        </p:nvSpPr>
        <p:spPr>
          <a:xfrm>
            <a:off x="512763" y="3219165"/>
            <a:ext cx="7513637" cy="443198"/>
          </a:xfrm>
        </p:spPr>
        <p:txBody>
          <a:bodyPr/>
          <a:lstStyle>
            <a:lvl1pPr marL="0" indent="0">
              <a:buNone/>
              <a:defRPr spc="-100" baseline="0">
                <a:gradFill>
                  <a:gsLst>
                    <a:gs pos="0">
                      <a:schemeClr val="tx1"/>
                    </a:gs>
                    <a:gs pos="100000">
                      <a:schemeClr val="tx1"/>
                    </a:gs>
                  </a:gsLst>
                  <a:lin ang="5400000" scaled="0"/>
                </a:gradFill>
                <a:latin typeface="Segoe UI Light" pitchFamily="34" charset="0"/>
              </a:defRPr>
            </a:lvl1pPr>
          </a:lstStyle>
          <a:p>
            <a:pPr lvl="0"/>
            <a:r>
              <a:rPr lang="en-US" dirty="0"/>
              <a:t>Speaker Title</a:t>
            </a:r>
          </a:p>
        </p:txBody>
      </p:sp>
    </p:spTree>
    <p:extLst>
      <p:ext uri="{BB962C8B-B14F-4D97-AF65-F5344CB8AC3E}">
        <p14:creationId xmlns:p14="http://schemas.microsoft.com/office/powerpoint/2010/main" val="199568750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Blank Color Sub-Section Tit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3114675"/>
            <a:ext cx="11228440" cy="830997"/>
          </a:xfrm>
        </p:spPr>
        <p:txBody>
          <a:bodyPr/>
          <a:lstStyle>
            <a:lvl1pPr marL="0" indent="0">
              <a:buNone/>
              <a:defRPr lang="en-US" sz="60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section title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63563" y="2253965"/>
            <a:ext cx="102822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Sub-section phrase</a:t>
            </a:r>
          </a:p>
        </p:txBody>
      </p:sp>
    </p:spTree>
    <p:extLst>
      <p:ext uri="{BB962C8B-B14F-4D97-AF65-F5344CB8AC3E}">
        <p14:creationId xmlns:p14="http://schemas.microsoft.com/office/powerpoint/2010/main" val="208010029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17555285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Blank Color Sub-Section Tit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3114675"/>
            <a:ext cx="11228440" cy="830997"/>
          </a:xfrm>
        </p:spPr>
        <p:txBody>
          <a:bodyPr/>
          <a:lstStyle>
            <a:lvl1pPr marL="0" indent="0">
              <a:buNone/>
              <a:defRPr lang="en-US" sz="60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section title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63563" y="2253965"/>
            <a:ext cx="102822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Sub-section phrase</a:t>
            </a:r>
          </a:p>
        </p:txBody>
      </p:sp>
    </p:spTree>
    <p:extLst>
      <p:ext uri="{BB962C8B-B14F-4D97-AF65-F5344CB8AC3E}">
        <p14:creationId xmlns:p14="http://schemas.microsoft.com/office/powerpoint/2010/main" val="18104155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140919417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9162486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21577804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523393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Color 2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993035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Color 3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206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937342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Color Layout 4">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08576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Color Layout 5">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81070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024168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pening_ITPr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14106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1738452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06434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641056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62939304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97480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9786927"/>
      </p:ext>
    </p:extLst>
  </p:cSld>
  <p:clrMap bg1="lt1" tx1="dk1" bg2="lt2" tx2="dk2" accent1="accent1" accent2="accent2" accent3="accent3" accent4="accent4" accent5="accent5" accent6="accent6" hlink="hlink" folHlink="folHlink"/>
  <p:sldLayoutIdLst>
    <p:sldLayoutId id="2147483744" r:id="rId1"/>
    <p:sldLayoutId id="2147483735" r:id="rId2"/>
    <p:sldLayoutId id="2147483736" r:id="rId3"/>
    <p:sldLayoutId id="2147483774" r:id="rId4"/>
    <p:sldLayoutId id="2147483739" r:id="rId5"/>
    <p:sldLayoutId id="2147483740" r:id="rId6"/>
    <p:sldLayoutId id="2147483742" r:id="rId7"/>
    <p:sldLayoutId id="2147483743" r:id="rId8"/>
    <p:sldLayoutId id="2147483775" r:id="rId9"/>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5013393"/>
      </p:ext>
    </p:extLst>
  </p:cSld>
  <p:clrMap bg1="dk1" tx1="lt1" bg2="dk2" tx2="lt2" accent1="accent1" accent2="accent2" accent3="accent3" accent4="accent4" accent5="accent5" accent6="accent6" hlink="hlink" folHlink="folHlink"/>
  <p:sldLayoutIdLst>
    <p:sldLayoutId id="2147483763" r:id="rId1"/>
    <p:sldLayoutId id="2147483778" r:id="rId2"/>
    <p:sldLayoutId id="2147483764" r:id="rId3"/>
    <p:sldLayoutId id="2147483765" r:id="rId4"/>
    <p:sldLayoutId id="2147483776" r:id="rId5"/>
    <p:sldLayoutId id="2147483766" r:id="rId6"/>
    <p:sldLayoutId id="2147483767" r:id="rId7"/>
    <p:sldLayoutId id="2147483768" r:id="rId8"/>
    <p:sldLayoutId id="2147483769" r:id="rId9"/>
    <p:sldLayoutId id="2147483770" r:id="rId10"/>
    <p:sldLayoutId id="2147483771" r:id="rId11"/>
    <p:sldLayoutId id="2147483772" r:id="rId12"/>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9.xml"/><Relationship Id="rId4" Type="http://schemas.microsoft.com/office/2007/relationships/hdphoto" Target="../media/hdphoto3.wdp"/></Relationships>
</file>

<file path=ppt/slides/_rels/slide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lue Welcome shape">
            <a:extLst>
              <a:ext uri="{FF2B5EF4-FFF2-40B4-BE49-F238E27FC236}">
                <a16:creationId xmlns:a16="http://schemas.microsoft.com/office/drawing/2014/main" id="{860820DE-FBB6-4AEE-B1D4-CDFC3E6EB72E}"/>
              </a:ext>
            </a:extLst>
          </p:cNvPr>
          <p:cNvSpPr/>
          <p:nvPr/>
        </p:nvSpPr>
        <p:spPr bwMode="auto">
          <a:xfrm>
            <a:off x="169818" y="1683534"/>
            <a:ext cx="11812676" cy="814863"/>
          </a:xfrm>
          <a:prstGeom prst="rect">
            <a:avLst/>
          </a:prstGeom>
          <a:solidFill>
            <a:schemeClr val="accent5">
              <a:lumMod val="50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 name="Presentation Title Rectangle">
            <a:extLst>
              <a:ext uri="{FF2B5EF4-FFF2-40B4-BE49-F238E27FC236}">
                <a16:creationId xmlns:a16="http://schemas.microsoft.com/office/drawing/2014/main" id="{B6842879-42A9-4A4E-8819-534D9AA72522}"/>
              </a:ext>
            </a:extLst>
          </p:cNvPr>
          <p:cNvSpPr txBox="1">
            <a:spLocks/>
          </p:cNvSpPr>
          <p:nvPr/>
        </p:nvSpPr>
        <p:spPr>
          <a:xfrm>
            <a:off x="411730" y="1683534"/>
            <a:ext cx="11570764" cy="768272"/>
          </a:xfrm>
          <a:prstGeom prst="rect">
            <a:avLst/>
          </a:prstGeom>
          <a:noFill/>
        </p:spPr>
        <p:txBody>
          <a:bodyPr lIns="182880" rIns="13716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gn="ctr"/>
            <a:r>
              <a:rPr lang="en-US" b="0" dirty="0"/>
              <a:t>Microservices</a:t>
            </a:r>
          </a:p>
        </p:txBody>
      </p:sp>
      <p:sp>
        <p:nvSpPr>
          <p:cNvPr id="8" name="Blue Welcome shape">
            <a:extLst>
              <a:ext uri="{FF2B5EF4-FFF2-40B4-BE49-F238E27FC236}">
                <a16:creationId xmlns:a16="http://schemas.microsoft.com/office/drawing/2014/main" id="{C7D1D697-8801-4334-A5FF-AD244FA6B778}"/>
              </a:ext>
            </a:extLst>
          </p:cNvPr>
          <p:cNvSpPr/>
          <p:nvPr/>
        </p:nvSpPr>
        <p:spPr bwMode="auto">
          <a:xfrm>
            <a:off x="169818" y="4260480"/>
            <a:ext cx="11812676" cy="814863"/>
          </a:xfrm>
          <a:prstGeom prst="rect">
            <a:avLst/>
          </a:prstGeom>
          <a:solidFill>
            <a:schemeClr val="accent5">
              <a:lumMod val="50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 name="Presentation Title Rectangle">
            <a:extLst>
              <a:ext uri="{FF2B5EF4-FFF2-40B4-BE49-F238E27FC236}">
                <a16:creationId xmlns:a16="http://schemas.microsoft.com/office/drawing/2014/main" id="{FD30C945-C8AD-4B62-B719-F8AD9AC5E5FE}"/>
              </a:ext>
            </a:extLst>
          </p:cNvPr>
          <p:cNvSpPr txBox="1">
            <a:spLocks/>
          </p:cNvSpPr>
          <p:nvPr/>
        </p:nvSpPr>
        <p:spPr>
          <a:xfrm>
            <a:off x="411730" y="4260480"/>
            <a:ext cx="11570764" cy="768272"/>
          </a:xfrm>
          <a:prstGeom prst="rect">
            <a:avLst/>
          </a:prstGeom>
          <a:noFill/>
        </p:spPr>
        <p:txBody>
          <a:bodyPr lIns="182880" rIns="13716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gn="ctr"/>
            <a:r>
              <a:rPr lang="en-US" b="0" dirty="0"/>
              <a:t>API</a:t>
            </a:r>
          </a:p>
        </p:txBody>
      </p:sp>
    </p:spTree>
    <p:extLst>
      <p:ext uri="{BB962C8B-B14F-4D97-AF65-F5344CB8AC3E}">
        <p14:creationId xmlns:p14="http://schemas.microsoft.com/office/powerpoint/2010/main" val="19997424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Multidocument 1">
            <a:extLst>
              <a:ext uri="{FF2B5EF4-FFF2-40B4-BE49-F238E27FC236}">
                <a16:creationId xmlns:a16="http://schemas.microsoft.com/office/drawing/2014/main" id="{115118CF-FD36-4011-91AD-8EEDEC6AF13D}"/>
              </a:ext>
            </a:extLst>
          </p:cNvPr>
          <p:cNvSpPr/>
          <p:nvPr/>
        </p:nvSpPr>
        <p:spPr bwMode="auto">
          <a:xfrm>
            <a:off x="2305571" y="1153233"/>
            <a:ext cx="1883391" cy="968991"/>
          </a:xfrm>
          <a:prstGeom prst="flowChartMultidocumen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 name="TextBox 2">
            <a:extLst>
              <a:ext uri="{FF2B5EF4-FFF2-40B4-BE49-F238E27FC236}">
                <a16:creationId xmlns:a16="http://schemas.microsoft.com/office/drawing/2014/main" id="{DF2C9FA7-4744-4FB8-8067-B7EB5DE2F5B5}"/>
              </a:ext>
            </a:extLst>
          </p:cNvPr>
          <p:cNvSpPr txBox="1"/>
          <p:nvPr/>
        </p:nvSpPr>
        <p:spPr>
          <a:xfrm>
            <a:off x="2619470" y="1442265"/>
            <a:ext cx="965649" cy="430887"/>
          </a:xfrm>
          <a:prstGeom prst="rect">
            <a:avLst/>
          </a:prstGeom>
          <a:noFill/>
        </p:spPr>
        <p:txBody>
          <a:bodyPr wrap="none" lIns="0" tIns="0" rIns="0" bIns="0" rtlCol="0">
            <a:spAutoFit/>
          </a:bodyPr>
          <a:lstStyle/>
          <a:p>
            <a:r>
              <a:rPr lang="en-IN" sz="2800" b="1"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LOGIC</a:t>
            </a:r>
            <a:endParaRPr lang="en-US" sz="2800" b="1"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
        <p:nvSpPr>
          <p:cNvPr id="4" name="Flowchart: Multidocument 3">
            <a:extLst>
              <a:ext uri="{FF2B5EF4-FFF2-40B4-BE49-F238E27FC236}">
                <a16:creationId xmlns:a16="http://schemas.microsoft.com/office/drawing/2014/main" id="{6E717B2D-E684-47C7-950A-3A87D00B2BAD}"/>
              </a:ext>
            </a:extLst>
          </p:cNvPr>
          <p:cNvSpPr/>
          <p:nvPr/>
        </p:nvSpPr>
        <p:spPr bwMode="auto">
          <a:xfrm>
            <a:off x="7999863" y="1177117"/>
            <a:ext cx="1883391" cy="968991"/>
          </a:xfrm>
          <a:prstGeom prst="flowChartMultidocumen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5" name="TextBox 4">
            <a:extLst>
              <a:ext uri="{FF2B5EF4-FFF2-40B4-BE49-F238E27FC236}">
                <a16:creationId xmlns:a16="http://schemas.microsoft.com/office/drawing/2014/main" id="{84644AC1-D110-4F4E-AC7A-1BD772625C7E}"/>
              </a:ext>
            </a:extLst>
          </p:cNvPr>
          <p:cNvSpPr txBox="1"/>
          <p:nvPr/>
        </p:nvSpPr>
        <p:spPr>
          <a:xfrm>
            <a:off x="8313762" y="1446168"/>
            <a:ext cx="965649" cy="430887"/>
          </a:xfrm>
          <a:prstGeom prst="rect">
            <a:avLst/>
          </a:prstGeom>
          <a:noFill/>
        </p:spPr>
        <p:txBody>
          <a:bodyPr wrap="none" lIns="0" tIns="0" rIns="0" bIns="0" rtlCol="0">
            <a:spAutoFit/>
          </a:bodyPr>
          <a:lstStyle/>
          <a:p>
            <a:r>
              <a:rPr lang="en-IN" sz="2800" b="1"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LOGIC</a:t>
            </a:r>
            <a:endParaRPr lang="en-US" sz="2800" b="1"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cxnSp>
        <p:nvCxnSpPr>
          <p:cNvPr id="7" name="Straight Connector 6">
            <a:extLst>
              <a:ext uri="{FF2B5EF4-FFF2-40B4-BE49-F238E27FC236}">
                <a16:creationId xmlns:a16="http://schemas.microsoft.com/office/drawing/2014/main" id="{08BF2987-2517-413E-ABBD-559C57D8CDCB}"/>
              </a:ext>
            </a:extLst>
          </p:cNvPr>
          <p:cNvCxnSpPr>
            <a:cxnSpLocks/>
          </p:cNvCxnSpPr>
          <p:nvPr/>
        </p:nvCxnSpPr>
        <p:spPr>
          <a:xfrm>
            <a:off x="6094412" y="0"/>
            <a:ext cx="0" cy="685800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5A6FFEA-15B0-400D-9E5D-D38CB2221EF1}"/>
              </a:ext>
            </a:extLst>
          </p:cNvPr>
          <p:cNvSpPr txBox="1"/>
          <p:nvPr/>
        </p:nvSpPr>
        <p:spPr>
          <a:xfrm>
            <a:off x="726400" y="112594"/>
            <a:ext cx="5234603" cy="615553"/>
          </a:xfrm>
          <a:prstGeom prst="rect">
            <a:avLst/>
          </a:prstGeom>
          <a:solidFill>
            <a:schemeClr val="accent2">
              <a:lumMod val="50000"/>
            </a:schemeClr>
          </a:solidFill>
        </p:spPr>
        <p:txBody>
          <a:bodyPr wrap="square" lIns="0" tIns="0" rIns="0" bIns="0" rtlCol="0">
            <a:spAutoFit/>
          </a:bodyPr>
          <a:lstStyle/>
          <a:p>
            <a:pPr algn="ctr"/>
            <a:r>
              <a:rPr lang="en-IN" sz="4000" dirty="0">
                <a:solidFill>
                  <a:schemeClr val="bg1"/>
                </a:solidFill>
                <a:latin typeface="Calibri" panose="020F0502020204030204" pitchFamily="34" charset="0"/>
                <a:cs typeface="Calibri" panose="020F0502020204030204" pitchFamily="34" charset="0"/>
              </a:rPr>
              <a:t>API</a:t>
            </a:r>
            <a:endParaRPr lang="en-US" sz="4000" dirty="0" err="1">
              <a:solidFill>
                <a:schemeClr val="bg1"/>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83D2F09D-FE78-46D9-B7D8-10231321F006}"/>
              </a:ext>
            </a:extLst>
          </p:cNvPr>
          <p:cNvSpPr txBox="1"/>
          <p:nvPr/>
        </p:nvSpPr>
        <p:spPr>
          <a:xfrm>
            <a:off x="6255119" y="112594"/>
            <a:ext cx="5234603" cy="615553"/>
          </a:xfrm>
          <a:prstGeom prst="rect">
            <a:avLst/>
          </a:prstGeom>
          <a:solidFill>
            <a:schemeClr val="accent2">
              <a:lumMod val="50000"/>
            </a:schemeClr>
          </a:solidFill>
        </p:spPr>
        <p:txBody>
          <a:bodyPr wrap="square" lIns="0" tIns="0" rIns="0" bIns="0" rtlCol="0">
            <a:spAutoFit/>
          </a:bodyPr>
          <a:lstStyle/>
          <a:p>
            <a:pPr algn="ctr"/>
            <a:r>
              <a:rPr lang="en-IN" sz="4000" dirty="0">
                <a:solidFill>
                  <a:schemeClr val="bg1"/>
                </a:solidFill>
                <a:latin typeface="Calibri" panose="020F0502020204030204" pitchFamily="34" charset="0"/>
                <a:cs typeface="Calibri" panose="020F0502020204030204" pitchFamily="34" charset="0"/>
              </a:rPr>
              <a:t>CONTAINER</a:t>
            </a:r>
            <a:endParaRPr lang="en-US" sz="4000" dirty="0" err="1">
              <a:solidFill>
                <a:schemeClr val="bg1"/>
              </a:solidFill>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B974A2DE-9E88-405D-A77E-0731CD8F3C09}"/>
              </a:ext>
            </a:extLst>
          </p:cNvPr>
          <p:cNvSpPr txBox="1"/>
          <p:nvPr/>
        </p:nvSpPr>
        <p:spPr>
          <a:xfrm>
            <a:off x="361258" y="2998113"/>
            <a:ext cx="1426013" cy="430887"/>
          </a:xfrm>
          <a:prstGeom prst="rect">
            <a:avLst/>
          </a:prstGeom>
          <a:noFill/>
        </p:spPr>
        <p:txBody>
          <a:bodyPr wrap="square" lIns="0" tIns="0" rIns="0" bIns="0" rtlCol="0">
            <a:spAutoFit/>
          </a:bodyPr>
          <a:lstStyle/>
          <a:p>
            <a:r>
              <a:rPr lang="en-IN" sz="2800" b="1" dirty="0">
                <a:latin typeface="Segoe UI Light" pitchFamily="34" charset="0"/>
              </a:rPr>
              <a:t>APP/API</a:t>
            </a:r>
            <a:endParaRPr lang="en-US" sz="2800" b="1" dirty="0" err="1">
              <a:latin typeface="Segoe UI Light" pitchFamily="34" charset="0"/>
            </a:endParaRPr>
          </a:p>
        </p:txBody>
      </p:sp>
      <p:sp>
        <p:nvSpPr>
          <p:cNvPr id="12" name="Rectangle: Rounded Corners 11">
            <a:extLst>
              <a:ext uri="{FF2B5EF4-FFF2-40B4-BE49-F238E27FC236}">
                <a16:creationId xmlns:a16="http://schemas.microsoft.com/office/drawing/2014/main" id="{A4D04791-F55E-42B0-8E0B-F37550ABEE30}"/>
              </a:ext>
            </a:extLst>
          </p:cNvPr>
          <p:cNvSpPr/>
          <p:nvPr/>
        </p:nvSpPr>
        <p:spPr bwMode="auto">
          <a:xfrm>
            <a:off x="1828800" y="2606721"/>
            <a:ext cx="2729552" cy="1201003"/>
          </a:xfrm>
          <a:prstGeom prst="round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3" name="Flowchart: Multidocument 12">
            <a:extLst>
              <a:ext uri="{FF2B5EF4-FFF2-40B4-BE49-F238E27FC236}">
                <a16:creationId xmlns:a16="http://schemas.microsoft.com/office/drawing/2014/main" id="{E94C0C0C-E42B-4A4D-8CC4-67228A71EFC3}"/>
              </a:ext>
            </a:extLst>
          </p:cNvPr>
          <p:cNvSpPr/>
          <p:nvPr/>
        </p:nvSpPr>
        <p:spPr bwMode="auto">
          <a:xfrm>
            <a:off x="2305571" y="2733569"/>
            <a:ext cx="1883391" cy="968991"/>
          </a:xfrm>
          <a:prstGeom prst="flowChartMultidocumen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4" name="TextBox 13">
            <a:extLst>
              <a:ext uri="{FF2B5EF4-FFF2-40B4-BE49-F238E27FC236}">
                <a16:creationId xmlns:a16="http://schemas.microsoft.com/office/drawing/2014/main" id="{62A0198A-5449-43D9-A297-7D84D90A3253}"/>
              </a:ext>
            </a:extLst>
          </p:cNvPr>
          <p:cNvSpPr txBox="1"/>
          <p:nvPr/>
        </p:nvSpPr>
        <p:spPr>
          <a:xfrm>
            <a:off x="2619470" y="3071768"/>
            <a:ext cx="965649" cy="430887"/>
          </a:xfrm>
          <a:prstGeom prst="rect">
            <a:avLst/>
          </a:prstGeom>
          <a:solidFill>
            <a:schemeClr val="bg1"/>
          </a:solidFill>
        </p:spPr>
        <p:txBody>
          <a:bodyPr wrap="none" lIns="0" tIns="0" rIns="0" bIns="0" rtlCol="0">
            <a:spAutoFit/>
          </a:bodyPr>
          <a:lstStyle/>
          <a:p>
            <a:r>
              <a:rPr lang="en-IN" sz="2800" b="1"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LOGIC</a:t>
            </a:r>
            <a:endParaRPr lang="en-US" sz="2800" b="1"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
        <p:nvSpPr>
          <p:cNvPr id="15" name="Rectangle: Rounded Corners 14">
            <a:extLst>
              <a:ext uri="{FF2B5EF4-FFF2-40B4-BE49-F238E27FC236}">
                <a16:creationId xmlns:a16="http://schemas.microsoft.com/office/drawing/2014/main" id="{E94A9E23-80DC-40B9-A92C-672C99937A89}"/>
              </a:ext>
            </a:extLst>
          </p:cNvPr>
          <p:cNvSpPr/>
          <p:nvPr/>
        </p:nvSpPr>
        <p:spPr bwMode="auto">
          <a:xfrm>
            <a:off x="7630473" y="2608729"/>
            <a:ext cx="2729552" cy="1201003"/>
          </a:xfrm>
          <a:prstGeom prst="round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6" name="Flowchart: Multidocument 15">
            <a:extLst>
              <a:ext uri="{FF2B5EF4-FFF2-40B4-BE49-F238E27FC236}">
                <a16:creationId xmlns:a16="http://schemas.microsoft.com/office/drawing/2014/main" id="{BA3C6B89-AF82-4567-B7EA-DC0489CD8BC4}"/>
              </a:ext>
            </a:extLst>
          </p:cNvPr>
          <p:cNvSpPr/>
          <p:nvPr/>
        </p:nvSpPr>
        <p:spPr bwMode="auto">
          <a:xfrm>
            <a:off x="8107244" y="2735577"/>
            <a:ext cx="1883391" cy="968991"/>
          </a:xfrm>
          <a:prstGeom prst="flowChartMultidocumen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7" name="TextBox 16">
            <a:extLst>
              <a:ext uri="{FF2B5EF4-FFF2-40B4-BE49-F238E27FC236}">
                <a16:creationId xmlns:a16="http://schemas.microsoft.com/office/drawing/2014/main" id="{58F55443-7CCA-4AFB-9242-44A81E0C1219}"/>
              </a:ext>
            </a:extLst>
          </p:cNvPr>
          <p:cNvSpPr txBox="1"/>
          <p:nvPr/>
        </p:nvSpPr>
        <p:spPr>
          <a:xfrm>
            <a:off x="8421143" y="3073776"/>
            <a:ext cx="965649" cy="430887"/>
          </a:xfrm>
          <a:prstGeom prst="rect">
            <a:avLst/>
          </a:prstGeom>
          <a:solidFill>
            <a:schemeClr val="bg1"/>
          </a:solidFill>
        </p:spPr>
        <p:txBody>
          <a:bodyPr wrap="none" lIns="0" tIns="0" rIns="0" bIns="0" rtlCol="0">
            <a:spAutoFit/>
          </a:bodyPr>
          <a:lstStyle/>
          <a:p>
            <a:r>
              <a:rPr lang="en-IN" sz="2800" b="1"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LOGIC</a:t>
            </a:r>
            <a:endParaRPr lang="en-US" sz="2800" b="1"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
        <p:nvSpPr>
          <p:cNvPr id="18" name="TextBox 17">
            <a:extLst>
              <a:ext uri="{FF2B5EF4-FFF2-40B4-BE49-F238E27FC236}">
                <a16:creationId xmlns:a16="http://schemas.microsoft.com/office/drawing/2014/main" id="{C2B5639A-9021-4068-81CD-5B27DAD0ED9B}"/>
              </a:ext>
            </a:extLst>
          </p:cNvPr>
          <p:cNvSpPr txBox="1"/>
          <p:nvPr/>
        </p:nvSpPr>
        <p:spPr>
          <a:xfrm>
            <a:off x="6371744" y="2998113"/>
            <a:ext cx="1020344" cy="430887"/>
          </a:xfrm>
          <a:prstGeom prst="rect">
            <a:avLst/>
          </a:prstGeom>
          <a:noFill/>
        </p:spPr>
        <p:txBody>
          <a:bodyPr wrap="none" lIns="0" tIns="0" rIns="0" bIns="0" rtlCol="0">
            <a:spAutoFit/>
          </a:bodyPr>
          <a:lstStyle/>
          <a:p>
            <a:r>
              <a:rPr lang="en-IN" sz="2800" b="1" dirty="0">
                <a:latin typeface="Segoe UI Light" pitchFamily="34" charset="0"/>
              </a:rPr>
              <a:t>IMAGE</a:t>
            </a:r>
            <a:endParaRPr lang="en-US" sz="2800" b="1" dirty="0" err="1">
              <a:latin typeface="Segoe UI Light" pitchFamily="34" charset="0"/>
            </a:endParaRPr>
          </a:p>
        </p:txBody>
      </p:sp>
      <p:sp>
        <p:nvSpPr>
          <p:cNvPr id="19" name="TextBox 18">
            <a:extLst>
              <a:ext uri="{FF2B5EF4-FFF2-40B4-BE49-F238E27FC236}">
                <a16:creationId xmlns:a16="http://schemas.microsoft.com/office/drawing/2014/main" id="{B1FF72B3-93A9-4511-8132-B52012BF138B}"/>
              </a:ext>
            </a:extLst>
          </p:cNvPr>
          <p:cNvSpPr txBox="1"/>
          <p:nvPr/>
        </p:nvSpPr>
        <p:spPr>
          <a:xfrm>
            <a:off x="10598410" y="2647662"/>
            <a:ext cx="807913" cy="1292662"/>
          </a:xfrm>
          <a:prstGeom prst="rect">
            <a:avLst/>
          </a:prstGeom>
          <a:noFill/>
        </p:spPr>
        <p:txBody>
          <a:bodyPr wrap="none" lIns="0" tIns="0" rIns="0" bIns="0" rtlCol="0">
            <a:spAutoFit/>
          </a:bodyPr>
          <a:lstStyle/>
          <a:p>
            <a:pPr algn="ctr"/>
            <a:r>
              <a:rPr lang="en-IN" sz="2800" b="1" dirty="0">
                <a:latin typeface="Segoe UI Light" pitchFamily="34" charset="0"/>
              </a:rPr>
              <a:t>Code</a:t>
            </a:r>
          </a:p>
          <a:p>
            <a:pPr algn="ctr"/>
            <a:r>
              <a:rPr lang="en-IN" sz="2800" b="1" dirty="0">
                <a:latin typeface="Segoe UI Light" pitchFamily="34" charset="0"/>
              </a:rPr>
              <a:t>+</a:t>
            </a:r>
          </a:p>
          <a:p>
            <a:pPr algn="ctr"/>
            <a:r>
              <a:rPr lang="en-IN" sz="2800" b="1" dirty="0">
                <a:latin typeface="Segoe UI Light" pitchFamily="34" charset="0"/>
              </a:rPr>
              <a:t>dep</a:t>
            </a:r>
            <a:endParaRPr lang="en-US" sz="2800" b="1" dirty="0" err="1">
              <a:latin typeface="Segoe UI Light" pitchFamily="34" charset="0"/>
            </a:endParaRPr>
          </a:p>
        </p:txBody>
      </p:sp>
      <p:sp>
        <p:nvSpPr>
          <p:cNvPr id="20" name="Rectangle 19">
            <a:extLst>
              <a:ext uri="{FF2B5EF4-FFF2-40B4-BE49-F238E27FC236}">
                <a16:creationId xmlns:a16="http://schemas.microsoft.com/office/drawing/2014/main" id="{0F6D5F62-D0E8-496A-AE3D-8ED47D7F6855}"/>
              </a:ext>
            </a:extLst>
          </p:cNvPr>
          <p:cNvSpPr/>
          <p:nvPr/>
        </p:nvSpPr>
        <p:spPr bwMode="auto">
          <a:xfrm>
            <a:off x="484992" y="4537880"/>
            <a:ext cx="5234603" cy="1992573"/>
          </a:xfrm>
          <a:prstGeom prst="rect">
            <a:avLst/>
          </a:prstGeom>
          <a:noFill/>
          <a:ln w="381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1" name="Rectangle 20">
            <a:extLst>
              <a:ext uri="{FF2B5EF4-FFF2-40B4-BE49-F238E27FC236}">
                <a16:creationId xmlns:a16="http://schemas.microsoft.com/office/drawing/2014/main" id="{123FE527-0FF6-462C-863F-1486E58F3C65}"/>
              </a:ext>
            </a:extLst>
          </p:cNvPr>
          <p:cNvSpPr/>
          <p:nvPr/>
        </p:nvSpPr>
        <p:spPr bwMode="auto">
          <a:xfrm>
            <a:off x="6708444" y="4537879"/>
            <a:ext cx="4781278" cy="1992573"/>
          </a:xfrm>
          <a:prstGeom prst="rect">
            <a:avLst/>
          </a:prstGeom>
          <a:noFill/>
          <a:ln w="381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2" name="TextBox 21">
            <a:extLst>
              <a:ext uri="{FF2B5EF4-FFF2-40B4-BE49-F238E27FC236}">
                <a16:creationId xmlns:a16="http://schemas.microsoft.com/office/drawing/2014/main" id="{BA796781-7F32-4429-9C8F-750A815599AB}"/>
              </a:ext>
            </a:extLst>
          </p:cNvPr>
          <p:cNvSpPr txBox="1"/>
          <p:nvPr/>
        </p:nvSpPr>
        <p:spPr>
          <a:xfrm>
            <a:off x="538682" y="4577414"/>
            <a:ext cx="2255105" cy="307777"/>
          </a:xfrm>
          <a:prstGeom prst="rect">
            <a:avLst/>
          </a:prstGeom>
          <a:solidFill>
            <a:schemeClr val="tx1"/>
          </a:solidFill>
        </p:spPr>
        <p:txBody>
          <a:bodyPr wrap="none" lIns="0" tIns="0" rIns="0" bIns="0" rtlCol="0">
            <a:spAutoFit/>
          </a:bodyPr>
          <a:lstStyle/>
          <a:p>
            <a:r>
              <a:rPr lang="en-IN" sz="2000" b="1" dirty="0">
                <a:solidFill>
                  <a:schemeClr val="bg1"/>
                </a:solidFill>
                <a:latin typeface="Segoe UI Light" pitchFamily="34" charset="0"/>
              </a:rPr>
              <a:t>Hosting environment</a:t>
            </a:r>
            <a:endParaRPr lang="en-US" sz="2000" b="1" dirty="0" err="1">
              <a:solidFill>
                <a:schemeClr val="bg1"/>
              </a:solidFill>
              <a:latin typeface="Segoe UI Light" pitchFamily="34" charset="0"/>
            </a:endParaRPr>
          </a:p>
        </p:txBody>
      </p:sp>
      <p:sp>
        <p:nvSpPr>
          <p:cNvPr id="23" name="TextBox 22">
            <a:extLst>
              <a:ext uri="{FF2B5EF4-FFF2-40B4-BE49-F238E27FC236}">
                <a16:creationId xmlns:a16="http://schemas.microsoft.com/office/drawing/2014/main" id="{391B69E2-1196-4EA1-8EC9-629C73B6EE0A}"/>
              </a:ext>
            </a:extLst>
          </p:cNvPr>
          <p:cNvSpPr txBox="1"/>
          <p:nvPr/>
        </p:nvSpPr>
        <p:spPr>
          <a:xfrm>
            <a:off x="6762135" y="4559295"/>
            <a:ext cx="1458733" cy="307777"/>
          </a:xfrm>
          <a:prstGeom prst="rect">
            <a:avLst/>
          </a:prstGeom>
          <a:solidFill>
            <a:schemeClr val="tx1"/>
          </a:solidFill>
        </p:spPr>
        <p:txBody>
          <a:bodyPr wrap="none" lIns="0" tIns="0" rIns="0" bIns="0" rtlCol="0">
            <a:spAutoFit/>
          </a:bodyPr>
          <a:lstStyle/>
          <a:p>
            <a:r>
              <a:rPr lang="en-IN" sz="2000" b="1" dirty="0">
                <a:solidFill>
                  <a:schemeClr val="bg1"/>
                </a:solidFill>
                <a:latin typeface="Segoe UI Light" pitchFamily="34" charset="0"/>
              </a:rPr>
              <a:t>Docker HOST</a:t>
            </a:r>
            <a:endParaRPr lang="en-US" sz="2000" b="1" dirty="0" err="1">
              <a:solidFill>
                <a:schemeClr val="bg1"/>
              </a:solidFill>
              <a:latin typeface="Segoe UI Light" pitchFamily="34" charset="0"/>
            </a:endParaRPr>
          </a:p>
        </p:txBody>
      </p:sp>
      <p:pic>
        <p:nvPicPr>
          <p:cNvPr id="30" name="Picture 29">
            <a:extLst>
              <a:ext uri="{FF2B5EF4-FFF2-40B4-BE49-F238E27FC236}">
                <a16:creationId xmlns:a16="http://schemas.microsoft.com/office/drawing/2014/main" id="{CB57047D-49E2-4878-87A8-38CE52DC3C00}"/>
              </a:ext>
            </a:extLst>
          </p:cNvPr>
          <p:cNvPicPr>
            <a:picLocks noChangeAspect="1"/>
          </p:cNvPicPr>
          <p:nvPr/>
        </p:nvPicPr>
        <p:blipFill>
          <a:blip r:embed="rId2"/>
          <a:stretch>
            <a:fillRect/>
          </a:stretch>
        </p:blipFill>
        <p:spPr>
          <a:xfrm>
            <a:off x="830701" y="5245977"/>
            <a:ext cx="858735" cy="839652"/>
          </a:xfrm>
          <a:prstGeom prst="rect">
            <a:avLst/>
          </a:prstGeom>
        </p:spPr>
      </p:pic>
      <p:pic>
        <p:nvPicPr>
          <p:cNvPr id="31" name="Picture 30">
            <a:extLst>
              <a:ext uri="{FF2B5EF4-FFF2-40B4-BE49-F238E27FC236}">
                <a16:creationId xmlns:a16="http://schemas.microsoft.com/office/drawing/2014/main" id="{3EF0E8D2-F30F-4282-903D-11870156BADF}"/>
              </a:ext>
            </a:extLst>
          </p:cNvPr>
          <p:cNvPicPr>
            <a:picLocks noChangeAspect="1"/>
          </p:cNvPicPr>
          <p:nvPr/>
        </p:nvPicPr>
        <p:blipFill>
          <a:blip r:embed="rId3"/>
          <a:stretch>
            <a:fillRect/>
          </a:stretch>
        </p:blipFill>
        <p:spPr>
          <a:xfrm>
            <a:off x="2635516" y="5199027"/>
            <a:ext cx="933553" cy="933553"/>
          </a:xfrm>
          <a:prstGeom prst="rect">
            <a:avLst/>
          </a:prstGeom>
        </p:spPr>
      </p:pic>
      <p:pic>
        <p:nvPicPr>
          <p:cNvPr id="32" name="Picture 31">
            <a:extLst>
              <a:ext uri="{FF2B5EF4-FFF2-40B4-BE49-F238E27FC236}">
                <a16:creationId xmlns:a16="http://schemas.microsoft.com/office/drawing/2014/main" id="{B1D722D0-A8C0-4969-85BC-7086640B0637}"/>
              </a:ext>
            </a:extLst>
          </p:cNvPr>
          <p:cNvPicPr>
            <a:picLocks noChangeAspect="1"/>
          </p:cNvPicPr>
          <p:nvPr/>
        </p:nvPicPr>
        <p:blipFill>
          <a:blip r:embed="rId4"/>
          <a:stretch>
            <a:fillRect/>
          </a:stretch>
        </p:blipFill>
        <p:spPr>
          <a:xfrm>
            <a:off x="4407858" y="5300368"/>
            <a:ext cx="933553" cy="890842"/>
          </a:xfrm>
          <a:prstGeom prst="rect">
            <a:avLst/>
          </a:prstGeom>
        </p:spPr>
      </p:pic>
      <p:sp>
        <p:nvSpPr>
          <p:cNvPr id="33" name="TextBox 32">
            <a:extLst>
              <a:ext uri="{FF2B5EF4-FFF2-40B4-BE49-F238E27FC236}">
                <a16:creationId xmlns:a16="http://schemas.microsoft.com/office/drawing/2014/main" id="{BE0C75AB-BC44-4C49-BE3A-39F6B3EC1CA1}"/>
              </a:ext>
            </a:extLst>
          </p:cNvPr>
          <p:cNvSpPr txBox="1"/>
          <p:nvPr/>
        </p:nvSpPr>
        <p:spPr>
          <a:xfrm>
            <a:off x="1062521" y="6076653"/>
            <a:ext cx="331822" cy="276999"/>
          </a:xfrm>
          <a:prstGeom prst="rect">
            <a:avLst/>
          </a:prstGeom>
          <a:noFill/>
        </p:spPr>
        <p:txBody>
          <a:bodyPr wrap="none" lIns="0" tIns="0" rIns="0" bIns="0" rtlCol="0">
            <a:spAutoFit/>
          </a:bodyPr>
          <a:lstStyle/>
          <a:p>
            <a:r>
              <a:rPr lang="en-IN" dirty="0">
                <a:latin typeface="Segoe UI Light" pitchFamily="34" charset="0"/>
              </a:rPr>
              <a:t>VM</a:t>
            </a:r>
            <a:endParaRPr lang="en-US" dirty="0" err="1">
              <a:latin typeface="Segoe UI Light" pitchFamily="34" charset="0"/>
            </a:endParaRPr>
          </a:p>
        </p:txBody>
      </p:sp>
      <p:sp>
        <p:nvSpPr>
          <p:cNvPr id="34" name="TextBox 33">
            <a:extLst>
              <a:ext uri="{FF2B5EF4-FFF2-40B4-BE49-F238E27FC236}">
                <a16:creationId xmlns:a16="http://schemas.microsoft.com/office/drawing/2014/main" id="{C5C624C9-ECF5-467B-9E42-A28588110CA9}"/>
              </a:ext>
            </a:extLst>
          </p:cNvPr>
          <p:cNvSpPr txBox="1"/>
          <p:nvPr/>
        </p:nvSpPr>
        <p:spPr>
          <a:xfrm>
            <a:off x="2520562" y="6104012"/>
            <a:ext cx="1163460" cy="276999"/>
          </a:xfrm>
          <a:prstGeom prst="rect">
            <a:avLst/>
          </a:prstGeom>
          <a:noFill/>
        </p:spPr>
        <p:txBody>
          <a:bodyPr wrap="none" lIns="0" tIns="0" rIns="0" bIns="0" rtlCol="0">
            <a:spAutoFit/>
          </a:bodyPr>
          <a:lstStyle/>
          <a:p>
            <a:r>
              <a:rPr lang="en-IN" dirty="0">
                <a:latin typeface="Segoe UI Light" pitchFamily="34" charset="0"/>
              </a:rPr>
              <a:t>App Service</a:t>
            </a:r>
            <a:endParaRPr lang="en-US" dirty="0" err="1">
              <a:latin typeface="Segoe UI Light" pitchFamily="34" charset="0"/>
            </a:endParaRPr>
          </a:p>
        </p:txBody>
      </p:sp>
      <p:sp>
        <p:nvSpPr>
          <p:cNvPr id="35" name="TextBox 34">
            <a:extLst>
              <a:ext uri="{FF2B5EF4-FFF2-40B4-BE49-F238E27FC236}">
                <a16:creationId xmlns:a16="http://schemas.microsoft.com/office/drawing/2014/main" id="{42046371-8D19-4471-B499-F63140678635}"/>
              </a:ext>
            </a:extLst>
          </p:cNvPr>
          <p:cNvSpPr txBox="1"/>
          <p:nvPr/>
        </p:nvSpPr>
        <p:spPr>
          <a:xfrm>
            <a:off x="4099125" y="6131308"/>
            <a:ext cx="1455720" cy="276999"/>
          </a:xfrm>
          <a:prstGeom prst="rect">
            <a:avLst/>
          </a:prstGeom>
          <a:noFill/>
        </p:spPr>
        <p:txBody>
          <a:bodyPr wrap="none" lIns="0" tIns="0" rIns="0" bIns="0" rtlCol="0">
            <a:spAutoFit/>
          </a:bodyPr>
          <a:lstStyle/>
          <a:p>
            <a:r>
              <a:rPr lang="en-IN" dirty="0">
                <a:latin typeface="Segoe UI Light" pitchFamily="34" charset="0"/>
              </a:rPr>
              <a:t>Azure Function</a:t>
            </a:r>
            <a:endParaRPr lang="en-US" dirty="0" err="1">
              <a:latin typeface="Segoe UI Light" pitchFamily="34" charset="0"/>
            </a:endParaRPr>
          </a:p>
        </p:txBody>
      </p:sp>
      <p:sp>
        <p:nvSpPr>
          <p:cNvPr id="36" name="Rectangle 35">
            <a:extLst>
              <a:ext uri="{FF2B5EF4-FFF2-40B4-BE49-F238E27FC236}">
                <a16:creationId xmlns:a16="http://schemas.microsoft.com/office/drawing/2014/main" id="{03F82CEE-23D0-43F6-813C-DE8E7D73A1F2}"/>
              </a:ext>
            </a:extLst>
          </p:cNvPr>
          <p:cNvSpPr/>
          <p:nvPr/>
        </p:nvSpPr>
        <p:spPr bwMode="auto">
          <a:xfrm>
            <a:off x="8546010" y="4740801"/>
            <a:ext cx="2674487" cy="1622350"/>
          </a:xfrm>
          <a:prstGeom prst="rect">
            <a:avLst/>
          </a:prstGeom>
          <a:pattFill prst="wdDnDiag">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7" name="Flowchart: Document 36">
            <a:extLst>
              <a:ext uri="{FF2B5EF4-FFF2-40B4-BE49-F238E27FC236}">
                <a16:creationId xmlns:a16="http://schemas.microsoft.com/office/drawing/2014/main" id="{3A796E4C-9A86-4DA5-8072-711F2C90F9DC}"/>
              </a:ext>
            </a:extLst>
          </p:cNvPr>
          <p:cNvSpPr/>
          <p:nvPr/>
        </p:nvSpPr>
        <p:spPr bwMode="auto">
          <a:xfrm>
            <a:off x="9083208" y="4860644"/>
            <a:ext cx="1950452" cy="990392"/>
          </a:xfrm>
          <a:prstGeom prst="flowChartDocumen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8" name="TextBox 37">
            <a:extLst>
              <a:ext uri="{FF2B5EF4-FFF2-40B4-BE49-F238E27FC236}">
                <a16:creationId xmlns:a16="http://schemas.microsoft.com/office/drawing/2014/main" id="{A9D4829A-C134-46FA-B970-2CB77F697D9A}"/>
              </a:ext>
            </a:extLst>
          </p:cNvPr>
          <p:cNvSpPr txBox="1"/>
          <p:nvPr/>
        </p:nvSpPr>
        <p:spPr>
          <a:xfrm>
            <a:off x="9494571" y="5014860"/>
            <a:ext cx="1020344" cy="430887"/>
          </a:xfrm>
          <a:prstGeom prst="rect">
            <a:avLst/>
          </a:prstGeom>
          <a:noFill/>
        </p:spPr>
        <p:txBody>
          <a:bodyPr wrap="none" lIns="0" tIns="0" rIns="0" bIns="0" rtlCol="0">
            <a:spAutoFit/>
          </a:bodyPr>
          <a:lstStyle/>
          <a:p>
            <a:r>
              <a:rPr lang="en-IN" sz="2800" b="1" dirty="0">
                <a:latin typeface="Segoe UI Light" pitchFamily="34" charset="0"/>
              </a:rPr>
              <a:t>IMAGE</a:t>
            </a:r>
            <a:endParaRPr lang="en-US" sz="2800" b="1" dirty="0" err="1">
              <a:latin typeface="Segoe UI Light" pitchFamily="34" charset="0"/>
            </a:endParaRPr>
          </a:p>
        </p:txBody>
      </p:sp>
      <p:sp>
        <p:nvSpPr>
          <p:cNvPr id="39" name="TextBox 38">
            <a:extLst>
              <a:ext uri="{FF2B5EF4-FFF2-40B4-BE49-F238E27FC236}">
                <a16:creationId xmlns:a16="http://schemas.microsoft.com/office/drawing/2014/main" id="{D7D02C8C-7C8E-43E9-BF9E-BB4EDFE74B43}"/>
              </a:ext>
            </a:extLst>
          </p:cNvPr>
          <p:cNvSpPr txBox="1"/>
          <p:nvPr/>
        </p:nvSpPr>
        <p:spPr>
          <a:xfrm>
            <a:off x="8605868" y="6064463"/>
            <a:ext cx="1309013" cy="307777"/>
          </a:xfrm>
          <a:prstGeom prst="rect">
            <a:avLst/>
          </a:prstGeom>
          <a:noFill/>
        </p:spPr>
        <p:txBody>
          <a:bodyPr wrap="none" lIns="0" tIns="0" rIns="0" bIns="0" rtlCol="0">
            <a:spAutoFit/>
          </a:bodyPr>
          <a:lstStyle/>
          <a:p>
            <a:r>
              <a:rPr lang="en-IN" sz="2000" b="1" dirty="0">
                <a:latin typeface="Segoe UI Light" pitchFamily="34" charset="0"/>
              </a:rPr>
              <a:t>CONTAINER</a:t>
            </a:r>
            <a:endParaRPr lang="en-US" sz="2000" b="1" dirty="0" err="1">
              <a:latin typeface="Segoe UI Light" pitchFamily="34" charset="0"/>
            </a:endParaRPr>
          </a:p>
        </p:txBody>
      </p:sp>
    </p:spTree>
    <p:extLst>
      <p:ext uri="{BB962C8B-B14F-4D97-AF65-F5344CB8AC3E}">
        <p14:creationId xmlns:p14="http://schemas.microsoft.com/office/powerpoint/2010/main" val="42355278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5" grpId="0"/>
      <p:bldP spid="9" grpId="0" animBg="1"/>
      <p:bldP spid="10" grpId="0" animBg="1"/>
      <p:bldP spid="11" grpId="0"/>
      <p:bldP spid="12" grpId="0" animBg="1"/>
      <p:bldP spid="13" grpId="0" animBg="1"/>
      <p:bldP spid="14" grpId="0" animBg="1"/>
      <p:bldP spid="15" grpId="0" animBg="1"/>
      <p:bldP spid="16" grpId="0" animBg="1"/>
      <p:bldP spid="17" grpId="0" animBg="1"/>
      <p:bldP spid="18" grpId="0"/>
      <p:bldP spid="19" grpId="0"/>
      <p:bldP spid="20" grpId="0" animBg="1"/>
      <p:bldP spid="21" grpId="0" animBg="1"/>
      <p:bldP spid="22" grpId="0" animBg="1"/>
      <p:bldP spid="23" grpId="0" animBg="1"/>
      <p:bldP spid="33" grpId="0"/>
      <p:bldP spid="34" grpId="0"/>
      <p:bldP spid="35" grpId="0"/>
      <p:bldP spid="36" grpId="0" animBg="1"/>
      <p:bldP spid="37" grpId="0" animBg="1"/>
      <p:bldP spid="38" grpId="0"/>
      <p:bldP spid="3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1753B26-591A-4743-BF13-C174CDCFEE0A}"/>
              </a:ext>
            </a:extLst>
          </p:cNvPr>
          <p:cNvSpPr/>
          <p:nvPr/>
        </p:nvSpPr>
        <p:spPr bwMode="auto">
          <a:xfrm>
            <a:off x="438103" y="630717"/>
            <a:ext cx="1581765" cy="621465"/>
          </a:xfrm>
          <a:prstGeom prst="round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 name="TextBox 2">
            <a:extLst>
              <a:ext uri="{FF2B5EF4-FFF2-40B4-BE49-F238E27FC236}">
                <a16:creationId xmlns:a16="http://schemas.microsoft.com/office/drawing/2014/main" id="{872988F9-A7FF-4AEE-B47A-7D8A52FAFD13}"/>
              </a:ext>
            </a:extLst>
          </p:cNvPr>
          <p:cNvSpPr txBox="1"/>
          <p:nvPr/>
        </p:nvSpPr>
        <p:spPr>
          <a:xfrm>
            <a:off x="2277416" y="726005"/>
            <a:ext cx="5233036" cy="492443"/>
          </a:xfrm>
          <a:prstGeom prst="rect">
            <a:avLst/>
          </a:prstGeom>
          <a:noFill/>
        </p:spPr>
        <p:txBody>
          <a:bodyPr wrap="none" lIns="0" tIns="0" rIns="0" bIns="0" rtlCol="0">
            <a:spAutoFit/>
          </a:bodyPr>
          <a:lstStyle/>
          <a:p>
            <a:r>
              <a:rPr lang="en-IN" sz="2800" b="1" dirty="0">
                <a:latin typeface="Segoe UI Light" pitchFamily="34" charset="0"/>
              </a:rPr>
              <a:t>IMAGE</a:t>
            </a:r>
            <a:r>
              <a:rPr lang="en-IN" sz="3200" b="1" dirty="0">
                <a:latin typeface="Segoe UI Light" pitchFamily="34" charset="0"/>
              </a:rPr>
              <a:t>= </a:t>
            </a:r>
            <a:r>
              <a:rPr lang="en-IN" sz="3200" dirty="0">
                <a:latin typeface="Segoe UI Light" pitchFamily="34" charset="0"/>
              </a:rPr>
              <a:t>code + dependencies </a:t>
            </a:r>
            <a:endParaRPr lang="en-US" sz="2800" dirty="0" err="1">
              <a:latin typeface="Segoe UI Light" pitchFamily="34" charset="0"/>
            </a:endParaRPr>
          </a:p>
        </p:txBody>
      </p:sp>
      <p:sp>
        <p:nvSpPr>
          <p:cNvPr id="4" name="Rectangle 3">
            <a:extLst>
              <a:ext uri="{FF2B5EF4-FFF2-40B4-BE49-F238E27FC236}">
                <a16:creationId xmlns:a16="http://schemas.microsoft.com/office/drawing/2014/main" id="{4598A1A7-8DFA-4CD9-B9AE-AAD43FD58416}"/>
              </a:ext>
            </a:extLst>
          </p:cNvPr>
          <p:cNvSpPr/>
          <p:nvPr/>
        </p:nvSpPr>
        <p:spPr bwMode="auto">
          <a:xfrm>
            <a:off x="438103" y="1943010"/>
            <a:ext cx="1963903" cy="936668"/>
          </a:xfrm>
          <a:prstGeom prst="rect">
            <a:avLst/>
          </a:prstGeom>
          <a:pattFill prst="wdDnDiag">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5" name="TextBox 4">
            <a:extLst>
              <a:ext uri="{FF2B5EF4-FFF2-40B4-BE49-F238E27FC236}">
                <a16:creationId xmlns:a16="http://schemas.microsoft.com/office/drawing/2014/main" id="{C9CCCE8B-8FB8-41C9-ABE0-B6AC997BECB7}"/>
              </a:ext>
            </a:extLst>
          </p:cNvPr>
          <p:cNvSpPr txBox="1"/>
          <p:nvPr/>
        </p:nvSpPr>
        <p:spPr>
          <a:xfrm>
            <a:off x="2641797" y="2165122"/>
            <a:ext cx="5811143" cy="492443"/>
          </a:xfrm>
          <a:prstGeom prst="rect">
            <a:avLst/>
          </a:prstGeom>
          <a:noFill/>
        </p:spPr>
        <p:txBody>
          <a:bodyPr wrap="none" lIns="0" tIns="0" rIns="0" bIns="0" rtlCol="0">
            <a:spAutoFit/>
          </a:bodyPr>
          <a:lstStyle/>
          <a:p>
            <a:r>
              <a:rPr lang="en-IN" sz="2800" b="1" dirty="0">
                <a:latin typeface="Segoe UI Light" pitchFamily="34" charset="0"/>
              </a:rPr>
              <a:t>CONTAINER = </a:t>
            </a:r>
            <a:r>
              <a:rPr lang="en-IN" sz="3200" dirty="0">
                <a:latin typeface="Segoe UI Light" pitchFamily="34" charset="0"/>
              </a:rPr>
              <a:t>instance of an image</a:t>
            </a:r>
            <a:endParaRPr lang="en-US" sz="2800" dirty="0" err="1">
              <a:latin typeface="Segoe UI Light" pitchFamily="34" charset="0"/>
            </a:endParaRPr>
          </a:p>
        </p:txBody>
      </p:sp>
    </p:spTree>
    <p:extLst>
      <p:ext uri="{BB962C8B-B14F-4D97-AF65-F5344CB8AC3E}">
        <p14:creationId xmlns:p14="http://schemas.microsoft.com/office/powerpoint/2010/main" val="4138394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478BFE-7CC6-48D2-9FE7-A519896DCEB0}"/>
              </a:ext>
            </a:extLst>
          </p:cNvPr>
          <p:cNvSpPr txBox="1"/>
          <p:nvPr/>
        </p:nvSpPr>
        <p:spPr>
          <a:xfrm>
            <a:off x="178108" y="206991"/>
            <a:ext cx="11832608" cy="2215991"/>
          </a:xfrm>
          <a:prstGeom prst="rect">
            <a:avLst/>
          </a:prstGeom>
          <a:noFill/>
        </p:spPr>
        <p:txBody>
          <a:bodyPr wrap="square" lIns="0" tIns="0" rIns="0" bIns="0" rtlCol="0">
            <a:spAutoFit/>
          </a:bodyPr>
          <a:lstStyle/>
          <a:p>
            <a:pPr algn="ctr"/>
            <a:r>
              <a:rPr lang="en-IN" sz="9600" dirty="0">
                <a:gradFill>
                  <a:gsLst>
                    <a:gs pos="0">
                      <a:schemeClr val="tx1">
                        <a:lumMod val="75000"/>
                        <a:lumOff val="25000"/>
                      </a:schemeClr>
                    </a:gs>
                    <a:gs pos="80000">
                      <a:schemeClr val="tx1">
                        <a:lumMod val="65000"/>
                        <a:lumOff val="35000"/>
                      </a:schemeClr>
                    </a:gs>
                  </a:gsLst>
                  <a:lin ang="16200000" scaled="0"/>
                </a:gradFill>
                <a:latin typeface="Calibri" panose="020F0502020204030204" pitchFamily="34" charset="0"/>
                <a:cs typeface="Calibri" panose="020F0502020204030204" pitchFamily="34" charset="0"/>
              </a:rPr>
              <a:t>DEMO</a:t>
            </a:r>
          </a:p>
          <a:p>
            <a:pPr algn="ctr"/>
            <a:r>
              <a:rPr lang="en-IN" sz="4800" dirty="0">
                <a:gradFill>
                  <a:gsLst>
                    <a:gs pos="0">
                      <a:schemeClr val="tx1">
                        <a:lumMod val="75000"/>
                        <a:lumOff val="25000"/>
                      </a:schemeClr>
                    </a:gs>
                    <a:gs pos="80000">
                      <a:schemeClr val="tx1">
                        <a:lumMod val="65000"/>
                        <a:lumOff val="35000"/>
                      </a:schemeClr>
                    </a:gs>
                  </a:gsLst>
                  <a:lin ang="16200000" scaled="0"/>
                </a:gradFill>
                <a:latin typeface="Calibri" panose="020F0502020204030204" pitchFamily="34" charset="0"/>
                <a:cs typeface="Calibri" panose="020F0502020204030204" pitchFamily="34" charset="0"/>
              </a:rPr>
              <a:t>Deploying API as a Container</a:t>
            </a:r>
            <a:endParaRPr lang="en-US" sz="4800" dirty="0" err="1">
              <a:gradFill>
                <a:gsLst>
                  <a:gs pos="0">
                    <a:schemeClr val="tx1">
                      <a:lumMod val="75000"/>
                      <a:lumOff val="25000"/>
                    </a:schemeClr>
                  </a:gs>
                  <a:gs pos="80000">
                    <a:schemeClr val="tx1">
                      <a:lumMod val="65000"/>
                      <a:lumOff val="35000"/>
                    </a:schemeClr>
                  </a:gs>
                </a:gsLst>
                <a:lin ang="16200000" scaled="0"/>
              </a:gradFill>
              <a:latin typeface="Calibri" panose="020F0502020204030204" pitchFamily="34" charset="0"/>
              <a:cs typeface="Calibri" panose="020F0502020204030204" pitchFamily="34" charset="0"/>
            </a:endParaRPr>
          </a:p>
        </p:txBody>
      </p:sp>
      <p:pic>
        <p:nvPicPr>
          <p:cNvPr id="5122" name="Picture 2" descr="Visual Studio Preview">
            <a:extLst>
              <a:ext uri="{FF2B5EF4-FFF2-40B4-BE49-F238E27FC236}">
                <a16:creationId xmlns:a16="http://schemas.microsoft.com/office/drawing/2014/main" id="{84C674D5-BB23-4108-A73B-9E68B0AEA5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1477" y="3206720"/>
            <a:ext cx="2143125"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3C5A1B9-AEF7-4A87-8351-DF3449942899}"/>
              </a:ext>
            </a:extLst>
          </p:cNvPr>
          <p:cNvSpPr txBox="1"/>
          <p:nvPr/>
        </p:nvSpPr>
        <p:spPr>
          <a:xfrm>
            <a:off x="1201477" y="5497132"/>
            <a:ext cx="1894749" cy="738664"/>
          </a:xfrm>
          <a:prstGeom prst="rect">
            <a:avLst/>
          </a:prstGeom>
          <a:noFill/>
        </p:spPr>
        <p:txBody>
          <a:bodyPr wrap="none" lIns="0" tIns="0" rIns="0" bIns="0" rtlCol="0">
            <a:spAutoFit/>
          </a:bodyPr>
          <a:lstStyle/>
          <a:p>
            <a:pPr algn="ctr"/>
            <a:r>
              <a:rPr lang="en-IN" sz="24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Develop API in</a:t>
            </a:r>
          </a:p>
          <a:p>
            <a:pPr algn="ctr"/>
            <a:r>
              <a:rPr lang="en-IN" sz="24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Visual Studio</a:t>
            </a:r>
            <a:endParaRPr lang="en-US" sz="24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
        <p:nvSpPr>
          <p:cNvPr id="6" name="TextBox 5">
            <a:extLst>
              <a:ext uri="{FF2B5EF4-FFF2-40B4-BE49-F238E27FC236}">
                <a16:creationId xmlns:a16="http://schemas.microsoft.com/office/drawing/2014/main" id="{A207ADCC-1862-4F1C-A16C-0A8A1D2A3192}"/>
              </a:ext>
            </a:extLst>
          </p:cNvPr>
          <p:cNvSpPr txBox="1"/>
          <p:nvPr/>
        </p:nvSpPr>
        <p:spPr>
          <a:xfrm>
            <a:off x="5133844" y="3904188"/>
            <a:ext cx="1583767" cy="738664"/>
          </a:xfrm>
          <a:prstGeom prst="rect">
            <a:avLst/>
          </a:prstGeom>
          <a:noFill/>
        </p:spPr>
        <p:txBody>
          <a:bodyPr wrap="none" lIns="0" tIns="0" rIns="0" bIns="0" rtlCol="0">
            <a:spAutoFit/>
          </a:bodyPr>
          <a:lstStyle/>
          <a:p>
            <a:pPr algn="ctr"/>
            <a:r>
              <a:rPr lang="en-IN" sz="24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Deploy it to </a:t>
            </a:r>
          </a:p>
          <a:p>
            <a:pPr algn="ctr"/>
            <a:r>
              <a:rPr lang="en-IN" sz="24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Azure CR</a:t>
            </a:r>
            <a:endParaRPr lang="en-US" sz="24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
        <p:nvSpPr>
          <p:cNvPr id="7" name="TextBox 6">
            <a:extLst>
              <a:ext uri="{FF2B5EF4-FFF2-40B4-BE49-F238E27FC236}">
                <a16:creationId xmlns:a16="http://schemas.microsoft.com/office/drawing/2014/main" id="{2DB9B88D-B52E-424D-9E90-F61546784363}"/>
              </a:ext>
            </a:extLst>
          </p:cNvPr>
          <p:cNvSpPr txBox="1"/>
          <p:nvPr/>
        </p:nvSpPr>
        <p:spPr>
          <a:xfrm>
            <a:off x="8304107" y="5497132"/>
            <a:ext cx="2436373" cy="738664"/>
          </a:xfrm>
          <a:prstGeom prst="rect">
            <a:avLst/>
          </a:prstGeom>
          <a:noFill/>
        </p:spPr>
        <p:txBody>
          <a:bodyPr wrap="none" lIns="0" tIns="0" rIns="0" bIns="0" rtlCol="0">
            <a:spAutoFit/>
          </a:bodyPr>
          <a:lstStyle/>
          <a:p>
            <a:pPr algn="ctr"/>
            <a:r>
              <a:rPr lang="en-IN" sz="24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Azure App service </a:t>
            </a:r>
          </a:p>
          <a:p>
            <a:pPr algn="ctr"/>
            <a:r>
              <a:rPr lang="en-IN" sz="24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based on IMAGE</a:t>
            </a:r>
            <a:endParaRPr lang="en-US" sz="24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pic>
        <p:nvPicPr>
          <p:cNvPr id="8" name="Picture 7">
            <a:extLst>
              <a:ext uri="{FF2B5EF4-FFF2-40B4-BE49-F238E27FC236}">
                <a16:creationId xmlns:a16="http://schemas.microsoft.com/office/drawing/2014/main" id="{72594F8A-9149-4B74-A00A-BDEEC13AC651}"/>
              </a:ext>
            </a:extLst>
          </p:cNvPr>
          <p:cNvPicPr>
            <a:picLocks noChangeAspect="1"/>
          </p:cNvPicPr>
          <p:nvPr/>
        </p:nvPicPr>
        <p:blipFill>
          <a:blip r:embed="rId3"/>
          <a:stretch>
            <a:fillRect/>
          </a:stretch>
        </p:blipFill>
        <p:spPr>
          <a:xfrm>
            <a:off x="8506853" y="3206720"/>
            <a:ext cx="1892741" cy="1892741"/>
          </a:xfrm>
          <a:prstGeom prst="rect">
            <a:avLst/>
          </a:prstGeom>
        </p:spPr>
      </p:pic>
      <p:sp>
        <p:nvSpPr>
          <p:cNvPr id="9" name="Oval 8">
            <a:extLst>
              <a:ext uri="{FF2B5EF4-FFF2-40B4-BE49-F238E27FC236}">
                <a16:creationId xmlns:a16="http://schemas.microsoft.com/office/drawing/2014/main" id="{09C2CFF7-1148-44A9-A073-338808BCAC2B}"/>
              </a:ext>
            </a:extLst>
          </p:cNvPr>
          <p:cNvSpPr/>
          <p:nvPr/>
        </p:nvSpPr>
        <p:spPr bwMode="auto">
          <a:xfrm>
            <a:off x="450375" y="2866030"/>
            <a:ext cx="614149" cy="682388"/>
          </a:xfrm>
          <a:prstGeom prst="ellipse">
            <a:avLst/>
          </a:prstGeom>
          <a:solidFill>
            <a:schemeClr val="accent5">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IN" sz="2800" spc="-50" dirty="0">
                <a:solidFill>
                  <a:schemeClr val="tx1"/>
                </a:solidFill>
                <a:latin typeface="Segoe UI" pitchFamily="34" charset="0"/>
                <a:ea typeface="Segoe UI" pitchFamily="34" charset="0"/>
                <a:cs typeface="Segoe UI" pitchFamily="34" charset="0"/>
              </a:rPr>
              <a:t>1</a:t>
            </a:r>
            <a:endParaRPr lang="en-US" sz="2800" spc="-50" dirty="0" err="1">
              <a:solidFill>
                <a:schemeClr val="tx1"/>
              </a:solidFill>
              <a:latin typeface="Segoe UI" pitchFamily="34" charset="0"/>
              <a:ea typeface="Segoe UI" pitchFamily="34" charset="0"/>
              <a:cs typeface="Segoe UI" pitchFamily="34" charset="0"/>
            </a:endParaRPr>
          </a:p>
        </p:txBody>
      </p:sp>
      <p:sp>
        <p:nvSpPr>
          <p:cNvPr id="12" name="Oval 11">
            <a:extLst>
              <a:ext uri="{FF2B5EF4-FFF2-40B4-BE49-F238E27FC236}">
                <a16:creationId xmlns:a16="http://schemas.microsoft.com/office/drawing/2014/main" id="{1CE1D36A-C416-4C1C-87A7-1E377D8A3F48}"/>
              </a:ext>
            </a:extLst>
          </p:cNvPr>
          <p:cNvSpPr/>
          <p:nvPr/>
        </p:nvSpPr>
        <p:spPr bwMode="auto">
          <a:xfrm>
            <a:off x="3829081" y="2866030"/>
            <a:ext cx="614149" cy="682388"/>
          </a:xfrm>
          <a:prstGeom prst="ellipse">
            <a:avLst/>
          </a:prstGeom>
          <a:solidFill>
            <a:schemeClr val="accent5">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IN" sz="2800" spc="-50" dirty="0">
                <a:solidFill>
                  <a:schemeClr val="tx1"/>
                </a:solidFill>
                <a:latin typeface="Segoe UI" pitchFamily="34" charset="0"/>
                <a:ea typeface="Segoe UI" pitchFamily="34" charset="0"/>
                <a:cs typeface="Segoe UI" pitchFamily="34" charset="0"/>
              </a:rPr>
              <a:t>2</a:t>
            </a:r>
            <a:endParaRPr lang="en-US" sz="2800" spc="-50" dirty="0" err="1">
              <a:solidFill>
                <a:schemeClr val="tx1"/>
              </a:solidFill>
              <a:latin typeface="Segoe UI" pitchFamily="34" charset="0"/>
              <a:ea typeface="Segoe UI" pitchFamily="34" charset="0"/>
              <a:cs typeface="Segoe UI" pitchFamily="34" charset="0"/>
            </a:endParaRPr>
          </a:p>
        </p:txBody>
      </p:sp>
      <p:sp>
        <p:nvSpPr>
          <p:cNvPr id="13" name="Oval 12">
            <a:extLst>
              <a:ext uri="{FF2B5EF4-FFF2-40B4-BE49-F238E27FC236}">
                <a16:creationId xmlns:a16="http://schemas.microsoft.com/office/drawing/2014/main" id="{86CCB774-D36D-4B5C-920B-EF23B11A293A}"/>
              </a:ext>
            </a:extLst>
          </p:cNvPr>
          <p:cNvSpPr/>
          <p:nvPr/>
        </p:nvSpPr>
        <p:spPr bwMode="auto">
          <a:xfrm>
            <a:off x="7997032" y="2866030"/>
            <a:ext cx="614149" cy="682388"/>
          </a:xfrm>
          <a:prstGeom prst="ellipse">
            <a:avLst/>
          </a:prstGeom>
          <a:solidFill>
            <a:schemeClr val="accent5">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IN" sz="2800" spc="-50" dirty="0">
                <a:solidFill>
                  <a:schemeClr val="tx1"/>
                </a:solidFill>
                <a:latin typeface="Segoe UI" pitchFamily="34" charset="0"/>
                <a:ea typeface="Segoe UI" pitchFamily="34" charset="0"/>
                <a:cs typeface="Segoe UI" pitchFamily="34" charset="0"/>
              </a:rPr>
              <a:t>3</a:t>
            </a:r>
            <a:endParaRPr lang="en-US" sz="2800" spc="-50" dirty="0" err="1">
              <a:solidFill>
                <a:schemeClr val="tx1"/>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6568270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Logical diagram of microservices architecture style">
            <a:extLst>
              <a:ext uri="{FF2B5EF4-FFF2-40B4-BE49-F238E27FC236}">
                <a16:creationId xmlns:a16="http://schemas.microsoft.com/office/drawing/2014/main" id="{4A252EAA-16A3-47DD-B78E-4C6F1F8CFBFF}"/>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a:extLst>
              <a:ext uri="{FF2B5EF4-FFF2-40B4-BE49-F238E27FC236}">
                <a16:creationId xmlns:a16="http://schemas.microsoft.com/office/drawing/2014/main" id="{DBCAD536-7E8E-4075-8FA1-27BD62FCDFE9}"/>
              </a:ext>
            </a:extLst>
          </p:cNvPr>
          <p:cNvPicPr>
            <a:picLocks noChangeAspect="1"/>
          </p:cNvPicPr>
          <p:nvPr/>
        </p:nvPicPr>
        <p:blipFill>
          <a:blip r:embed="rId2"/>
          <a:stretch>
            <a:fillRect/>
          </a:stretch>
        </p:blipFill>
        <p:spPr>
          <a:xfrm>
            <a:off x="1160172" y="901834"/>
            <a:ext cx="9868479" cy="5359132"/>
          </a:xfrm>
          <a:prstGeom prst="rect">
            <a:avLst/>
          </a:prstGeom>
        </p:spPr>
      </p:pic>
      <p:sp>
        <p:nvSpPr>
          <p:cNvPr id="4" name="Rectangle 3">
            <a:extLst>
              <a:ext uri="{FF2B5EF4-FFF2-40B4-BE49-F238E27FC236}">
                <a16:creationId xmlns:a16="http://schemas.microsoft.com/office/drawing/2014/main" id="{1032583C-9F46-4AA2-ACC6-E48B513BE68A}"/>
              </a:ext>
            </a:extLst>
          </p:cNvPr>
          <p:cNvSpPr/>
          <p:nvPr/>
        </p:nvSpPr>
        <p:spPr>
          <a:xfrm>
            <a:off x="2924933" y="252209"/>
            <a:ext cx="5705921" cy="523220"/>
          </a:xfrm>
          <a:prstGeom prst="rect">
            <a:avLst/>
          </a:prstGeom>
        </p:spPr>
        <p:txBody>
          <a:bodyPr wrap="none">
            <a:spAutoFit/>
          </a:bodyPr>
          <a:lstStyle/>
          <a:p>
            <a:r>
              <a:rPr lang="en-IN" sz="2800" dirty="0">
                <a:solidFill>
                  <a:srgbClr val="000000"/>
                </a:solidFill>
                <a:latin typeface="Segoe UI" panose="020B0502040204020203" pitchFamily="34" charset="0"/>
              </a:rPr>
              <a:t>Microservices Detailed architecture</a:t>
            </a:r>
          </a:p>
        </p:txBody>
      </p:sp>
    </p:spTree>
    <p:extLst>
      <p:ext uri="{BB962C8B-B14F-4D97-AF65-F5344CB8AC3E}">
        <p14:creationId xmlns:p14="http://schemas.microsoft.com/office/powerpoint/2010/main" val="3901144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509528-3602-4825-B21D-1822CA9D8154}"/>
              </a:ext>
            </a:extLst>
          </p:cNvPr>
          <p:cNvPicPr>
            <a:picLocks noChangeAspect="1"/>
          </p:cNvPicPr>
          <p:nvPr/>
        </p:nvPicPr>
        <p:blipFill>
          <a:blip r:embed="rId2"/>
          <a:stretch>
            <a:fillRect/>
          </a:stretch>
        </p:blipFill>
        <p:spPr>
          <a:xfrm>
            <a:off x="1696459" y="1000125"/>
            <a:ext cx="1924050" cy="590550"/>
          </a:xfrm>
          <a:prstGeom prst="rect">
            <a:avLst/>
          </a:prstGeom>
        </p:spPr>
      </p:pic>
      <p:pic>
        <p:nvPicPr>
          <p:cNvPr id="5" name="Picture 4">
            <a:extLst>
              <a:ext uri="{FF2B5EF4-FFF2-40B4-BE49-F238E27FC236}">
                <a16:creationId xmlns:a16="http://schemas.microsoft.com/office/drawing/2014/main" id="{6BBE88EF-BBD3-49FB-A6EE-318BE8CC3EC4}"/>
              </a:ext>
            </a:extLst>
          </p:cNvPr>
          <p:cNvPicPr>
            <a:picLocks noChangeAspect="1"/>
          </p:cNvPicPr>
          <p:nvPr/>
        </p:nvPicPr>
        <p:blipFill>
          <a:blip r:embed="rId2"/>
          <a:stretch>
            <a:fillRect/>
          </a:stretch>
        </p:blipFill>
        <p:spPr>
          <a:xfrm>
            <a:off x="976024" y="3715616"/>
            <a:ext cx="1924050" cy="590550"/>
          </a:xfrm>
          <a:prstGeom prst="rect">
            <a:avLst/>
          </a:prstGeom>
        </p:spPr>
      </p:pic>
      <p:pic>
        <p:nvPicPr>
          <p:cNvPr id="7" name="Picture 6">
            <a:extLst>
              <a:ext uri="{FF2B5EF4-FFF2-40B4-BE49-F238E27FC236}">
                <a16:creationId xmlns:a16="http://schemas.microsoft.com/office/drawing/2014/main" id="{4468553D-45AB-4C2A-AA2C-5C339748BE30}"/>
              </a:ext>
            </a:extLst>
          </p:cNvPr>
          <p:cNvPicPr>
            <a:picLocks noChangeAspect="1"/>
          </p:cNvPicPr>
          <p:nvPr/>
        </p:nvPicPr>
        <p:blipFill>
          <a:blip r:embed="rId2"/>
          <a:stretch>
            <a:fillRect/>
          </a:stretch>
        </p:blipFill>
        <p:spPr>
          <a:xfrm>
            <a:off x="4370387" y="5599834"/>
            <a:ext cx="1924050" cy="590550"/>
          </a:xfrm>
          <a:prstGeom prst="rect">
            <a:avLst/>
          </a:prstGeom>
        </p:spPr>
      </p:pic>
      <p:pic>
        <p:nvPicPr>
          <p:cNvPr id="9" name="Picture 8">
            <a:extLst>
              <a:ext uri="{FF2B5EF4-FFF2-40B4-BE49-F238E27FC236}">
                <a16:creationId xmlns:a16="http://schemas.microsoft.com/office/drawing/2014/main" id="{76017F56-959A-4238-8277-8E9A6534D584}"/>
              </a:ext>
            </a:extLst>
          </p:cNvPr>
          <p:cNvPicPr>
            <a:picLocks noChangeAspect="1"/>
          </p:cNvPicPr>
          <p:nvPr/>
        </p:nvPicPr>
        <p:blipFill>
          <a:blip r:embed="rId2"/>
          <a:stretch>
            <a:fillRect/>
          </a:stretch>
        </p:blipFill>
        <p:spPr>
          <a:xfrm>
            <a:off x="7806314" y="704850"/>
            <a:ext cx="1924050" cy="590550"/>
          </a:xfrm>
          <a:prstGeom prst="rect">
            <a:avLst/>
          </a:prstGeom>
        </p:spPr>
      </p:pic>
      <p:pic>
        <p:nvPicPr>
          <p:cNvPr id="11" name="Picture 10">
            <a:extLst>
              <a:ext uri="{FF2B5EF4-FFF2-40B4-BE49-F238E27FC236}">
                <a16:creationId xmlns:a16="http://schemas.microsoft.com/office/drawing/2014/main" id="{DE662F05-21F7-4344-B8DE-5F979C69E8B8}"/>
              </a:ext>
            </a:extLst>
          </p:cNvPr>
          <p:cNvPicPr>
            <a:picLocks noChangeAspect="1"/>
          </p:cNvPicPr>
          <p:nvPr/>
        </p:nvPicPr>
        <p:blipFill>
          <a:blip r:embed="rId2"/>
          <a:stretch>
            <a:fillRect/>
          </a:stretch>
        </p:blipFill>
        <p:spPr>
          <a:xfrm>
            <a:off x="9136351" y="3715616"/>
            <a:ext cx="1924050" cy="590550"/>
          </a:xfrm>
          <a:prstGeom prst="rect">
            <a:avLst/>
          </a:prstGeom>
        </p:spPr>
      </p:pic>
      <p:sp>
        <p:nvSpPr>
          <p:cNvPr id="12" name="TextBox 11">
            <a:extLst>
              <a:ext uri="{FF2B5EF4-FFF2-40B4-BE49-F238E27FC236}">
                <a16:creationId xmlns:a16="http://schemas.microsoft.com/office/drawing/2014/main" id="{FFCFE015-9C9B-4A67-945B-CC4D62EFA322}"/>
              </a:ext>
            </a:extLst>
          </p:cNvPr>
          <p:cNvSpPr txBox="1"/>
          <p:nvPr/>
        </p:nvSpPr>
        <p:spPr>
          <a:xfrm>
            <a:off x="8118193" y="1282898"/>
            <a:ext cx="1300292" cy="307777"/>
          </a:xfrm>
          <a:prstGeom prst="rect">
            <a:avLst/>
          </a:prstGeom>
          <a:noFill/>
        </p:spPr>
        <p:txBody>
          <a:bodyPr wrap="none" lIns="0" tIns="0" rIns="0" bIns="0" rtlCol="0">
            <a:spAutoFit/>
          </a:bodyPr>
          <a:lstStyle/>
          <a:p>
            <a:r>
              <a:rPr lang="en-IN" sz="2000" dirty="0">
                <a:solidFill>
                  <a:srgbClr val="FF0000"/>
                </a:solidFill>
                <a:latin typeface="Segoe UI Light" pitchFamily="34" charset="0"/>
              </a:rPr>
              <a:t>AWS </a:t>
            </a:r>
            <a:r>
              <a:rPr lang="en-IN" sz="2000" dirty="0" err="1">
                <a:solidFill>
                  <a:srgbClr val="FF0000"/>
                </a:solidFill>
                <a:latin typeface="Segoe UI Light" pitchFamily="34" charset="0"/>
              </a:rPr>
              <a:t>Lamba</a:t>
            </a:r>
            <a:endParaRPr lang="en-US" sz="2000" dirty="0" err="1">
              <a:solidFill>
                <a:srgbClr val="FF0000"/>
              </a:solidFill>
              <a:latin typeface="Segoe UI Light" pitchFamily="34" charset="0"/>
            </a:endParaRPr>
          </a:p>
        </p:txBody>
      </p:sp>
      <p:sp>
        <p:nvSpPr>
          <p:cNvPr id="18" name="TextBox 17">
            <a:extLst>
              <a:ext uri="{FF2B5EF4-FFF2-40B4-BE49-F238E27FC236}">
                <a16:creationId xmlns:a16="http://schemas.microsoft.com/office/drawing/2014/main" id="{8F1D7B9A-0C6E-43AE-AE86-8256E6C722EA}"/>
              </a:ext>
            </a:extLst>
          </p:cNvPr>
          <p:cNvSpPr txBox="1"/>
          <p:nvPr/>
        </p:nvSpPr>
        <p:spPr>
          <a:xfrm>
            <a:off x="2008338" y="1590675"/>
            <a:ext cx="1570623" cy="307777"/>
          </a:xfrm>
          <a:prstGeom prst="rect">
            <a:avLst/>
          </a:prstGeom>
          <a:noFill/>
        </p:spPr>
        <p:txBody>
          <a:bodyPr wrap="none" lIns="0" tIns="0" rIns="0" bIns="0" rtlCol="0">
            <a:spAutoFit/>
          </a:bodyPr>
          <a:lstStyle/>
          <a:p>
            <a:r>
              <a:rPr lang="en-IN" sz="2000" dirty="0">
                <a:solidFill>
                  <a:srgbClr val="FF0000"/>
                </a:solidFill>
                <a:latin typeface="Segoe UI Light" pitchFamily="34" charset="0"/>
              </a:rPr>
              <a:t>Azure function</a:t>
            </a:r>
            <a:endParaRPr lang="en-US" sz="2000" dirty="0" err="1">
              <a:solidFill>
                <a:srgbClr val="FF0000"/>
              </a:solidFill>
              <a:latin typeface="Segoe UI Light" pitchFamily="34" charset="0"/>
            </a:endParaRPr>
          </a:p>
        </p:txBody>
      </p:sp>
      <p:sp>
        <p:nvSpPr>
          <p:cNvPr id="20" name="TextBox 19">
            <a:extLst>
              <a:ext uri="{FF2B5EF4-FFF2-40B4-BE49-F238E27FC236}">
                <a16:creationId xmlns:a16="http://schemas.microsoft.com/office/drawing/2014/main" id="{F210DA73-133A-4641-9253-3587D1196815}"/>
              </a:ext>
            </a:extLst>
          </p:cNvPr>
          <p:cNvSpPr txBox="1"/>
          <p:nvPr/>
        </p:nvSpPr>
        <p:spPr>
          <a:xfrm>
            <a:off x="4700219" y="6187786"/>
            <a:ext cx="967894" cy="307777"/>
          </a:xfrm>
          <a:prstGeom prst="rect">
            <a:avLst/>
          </a:prstGeom>
          <a:noFill/>
        </p:spPr>
        <p:txBody>
          <a:bodyPr wrap="none" lIns="0" tIns="0" rIns="0" bIns="0" rtlCol="0">
            <a:spAutoFit/>
          </a:bodyPr>
          <a:lstStyle/>
          <a:p>
            <a:r>
              <a:rPr lang="en-IN" sz="2000" dirty="0">
                <a:solidFill>
                  <a:srgbClr val="FF0000"/>
                </a:solidFill>
                <a:latin typeface="Segoe UI Light" pitchFamily="34" charset="0"/>
              </a:rPr>
              <a:t>On prem</a:t>
            </a:r>
            <a:endParaRPr lang="en-US" sz="2000" dirty="0" err="1">
              <a:solidFill>
                <a:srgbClr val="FF0000"/>
              </a:solidFill>
              <a:latin typeface="Segoe UI Light" pitchFamily="34" charset="0"/>
            </a:endParaRPr>
          </a:p>
        </p:txBody>
      </p:sp>
      <p:sp>
        <p:nvSpPr>
          <p:cNvPr id="22" name="TextBox 21">
            <a:extLst>
              <a:ext uri="{FF2B5EF4-FFF2-40B4-BE49-F238E27FC236}">
                <a16:creationId xmlns:a16="http://schemas.microsoft.com/office/drawing/2014/main" id="{10909150-0DCE-4277-A892-22587B1F2DFC}"/>
              </a:ext>
            </a:extLst>
          </p:cNvPr>
          <p:cNvSpPr txBox="1"/>
          <p:nvPr/>
        </p:nvSpPr>
        <p:spPr>
          <a:xfrm>
            <a:off x="1169400" y="4306166"/>
            <a:ext cx="1264385" cy="307777"/>
          </a:xfrm>
          <a:prstGeom prst="rect">
            <a:avLst/>
          </a:prstGeom>
          <a:noFill/>
        </p:spPr>
        <p:txBody>
          <a:bodyPr wrap="none" lIns="0" tIns="0" rIns="0" bIns="0" rtlCol="0">
            <a:spAutoFit/>
          </a:bodyPr>
          <a:lstStyle/>
          <a:p>
            <a:r>
              <a:rPr lang="en-IN" sz="2000" dirty="0">
                <a:solidFill>
                  <a:srgbClr val="FF0000"/>
                </a:solidFill>
                <a:latin typeface="Segoe UI Light" pitchFamily="34" charset="0"/>
              </a:rPr>
              <a:t>App service</a:t>
            </a:r>
            <a:endParaRPr lang="en-US" sz="2000" dirty="0" err="1">
              <a:solidFill>
                <a:srgbClr val="FF0000"/>
              </a:solidFill>
              <a:latin typeface="Segoe UI Light" pitchFamily="34" charset="0"/>
            </a:endParaRPr>
          </a:p>
        </p:txBody>
      </p:sp>
      <p:sp>
        <p:nvSpPr>
          <p:cNvPr id="23" name="Rectangle 22">
            <a:extLst>
              <a:ext uri="{FF2B5EF4-FFF2-40B4-BE49-F238E27FC236}">
                <a16:creationId xmlns:a16="http://schemas.microsoft.com/office/drawing/2014/main" id="{909CC2F5-1747-452E-9716-401C175991EF}"/>
              </a:ext>
            </a:extLst>
          </p:cNvPr>
          <p:cNvSpPr/>
          <p:nvPr/>
        </p:nvSpPr>
        <p:spPr bwMode="auto">
          <a:xfrm>
            <a:off x="4370387" y="2244436"/>
            <a:ext cx="2812473" cy="147118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IN"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Service Bus ( </a:t>
            </a:r>
            <a:r>
              <a:rPr lang="en-IN" spc="-50" dirty="0">
                <a:solidFill>
                  <a:schemeClr val="accent2">
                    <a:lumMod val="60000"/>
                    <a:lumOff val="40000"/>
                  </a:schemeClr>
                </a:solidFill>
                <a:latin typeface="Segoe UI" pitchFamily="34" charset="0"/>
                <a:ea typeface="Segoe UI" pitchFamily="34" charset="0"/>
                <a:cs typeface="Segoe UI" pitchFamily="34" charset="0"/>
              </a:rPr>
              <a:t>Queue</a:t>
            </a:r>
            <a:r>
              <a:rPr lang="en-IN"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 )</a:t>
            </a: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25" name="Straight Arrow Connector 24">
            <a:extLst>
              <a:ext uri="{FF2B5EF4-FFF2-40B4-BE49-F238E27FC236}">
                <a16:creationId xmlns:a16="http://schemas.microsoft.com/office/drawing/2014/main" id="{B58B932F-D8C0-4E56-B967-1EA86DDBEFE5}"/>
              </a:ext>
            </a:extLst>
          </p:cNvPr>
          <p:cNvCxnSpPr>
            <a:cxnSpLocks/>
          </p:cNvCxnSpPr>
          <p:nvPr/>
        </p:nvCxnSpPr>
        <p:spPr>
          <a:xfrm flipV="1">
            <a:off x="5184166" y="3823855"/>
            <a:ext cx="397237" cy="1775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CE98DACF-0B35-44DA-B1EC-9D9B81C9DA51}"/>
              </a:ext>
            </a:extLst>
          </p:cNvPr>
          <p:cNvSpPr/>
          <p:nvPr/>
        </p:nvSpPr>
        <p:spPr bwMode="auto">
          <a:xfrm>
            <a:off x="5486400" y="2687782"/>
            <a:ext cx="457200" cy="235527"/>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28" name="Straight Arrow Connector 27">
            <a:extLst>
              <a:ext uri="{FF2B5EF4-FFF2-40B4-BE49-F238E27FC236}">
                <a16:creationId xmlns:a16="http://schemas.microsoft.com/office/drawing/2014/main" id="{C0596E64-FD43-49E6-A742-70A4B6C6EC80}"/>
              </a:ext>
            </a:extLst>
          </p:cNvPr>
          <p:cNvCxnSpPr>
            <a:cxnSpLocks/>
          </p:cNvCxnSpPr>
          <p:nvPr/>
        </p:nvCxnSpPr>
        <p:spPr>
          <a:xfrm>
            <a:off x="2791938" y="2039459"/>
            <a:ext cx="2016595" cy="1102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366486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CA1AF0-AEC0-43EB-A834-039EA71D8BBA}"/>
              </a:ext>
            </a:extLst>
          </p:cNvPr>
          <p:cNvSpPr txBox="1"/>
          <p:nvPr/>
        </p:nvSpPr>
        <p:spPr>
          <a:xfrm>
            <a:off x="1015008" y="284846"/>
            <a:ext cx="10158807" cy="5816977"/>
          </a:xfrm>
          <a:prstGeom prst="rect">
            <a:avLst/>
          </a:prstGeom>
          <a:noFill/>
        </p:spPr>
        <p:txBody>
          <a:bodyPr wrap="none" lIns="0" tIns="0" rIns="0" bIns="0" rtlCol="0">
            <a:spAutoFit/>
          </a:bodyPr>
          <a:lstStyle/>
          <a:p>
            <a:r>
              <a:rPr lang="en-IN" sz="5400" dirty="0">
                <a:solidFill>
                  <a:srgbClr val="FF0000"/>
                </a:solidFill>
                <a:latin typeface="Segoe UI Light" pitchFamily="34" charset="0"/>
              </a:rPr>
              <a:t>IAAS - exp</a:t>
            </a:r>
          </a:p>
          <a:p>
            <a:r>
              <a:rPr lang="en-IN" sz="5400" dirty="0">
                <a:solidFill>
                  <a:srgbClr val="FF0000"/>
                </a:solidFill>
                <a:latin typeface="Segoe UI Light" pitchFamily="34" charset="0"/>
              </a:rPr>
              <a:t>PAAS – less exp</a:t>
            </a:r>
          </a:p>
          <a:p>
            <a:r>
              <a:rPr lang="en-IN" sz="5400" dirty="0">
                <a:solidFill>
                  <a:srgbClr val="FF0000"/>
                </a:solidFill>
                <a:latin typeface="Segoe UI Light" pitchFamily="34" charset="0"/>
              </a:rPr>
              <a:t>SAAS – even less exp</a:t>
            </a:r>
          </a:p>
          <a:p>
            <a:endParaRPr lang="en-IN" sz="5400" dirty="0">
              <a:solidFill>
                <a:srgbClr val="FF0000"/>
              </a:solidFill>
              <a:latin typeface="Segoe UI Light" pitchFamily="34" charset="0"/>
            </a:endParaRPr>
          </a:p>
          <a:p>
            <a:r>
              <a:rPr lang="en-IN" sz="5400" dirty="0">
                <a:solidFill>
                  <a:srgbClr val="FF0000"/>
                </a:solidFill>
                <a:latin typeface="Segoe UI Light" pitchFamily="34" charset="0"/>
              </a:rPr>
              <a:t>FAAS –  cheapest way </a:t>
            </a:r>
          </a:p>
          <a:p>
            <a:r>
              <a:rPr lang="en-IN" sz="5400" dirty="0">
                <a:solidFill>
                  <a:srgbClr val="FF0000"/>
                </a:solidFill>
                <a:latin typeface="Segoe UI Light" pitchFamily="34" charset="0"/>
              </a:rPr>
              <a:t>			per second billing </a:t>
            </a:r>
          </a:p>
          <a:p>
            <a:r>
              <a:rPr lang="en-IN" sz="5400" dirty="0">
                <a:solidFill>
                  <a:srgbClr val="FF0000"/>
                </a:solidFill>
                <a:latin typeface="Segoe UI Light" pitchFamily="34" charset="0"/>
              </a:rPr>
              <a:t>  			charge for execution time</a:t>
            </a:r>
            <a:endParaRPr lang="en-US" sz="5400" dirty="0" err="1">
              <a:solidFill>
                <a:srgbClr val="FF0000"/>
              </a:solidFill>
              <a:latin typeface="Segoe UI Light" pitchFamily="34" charset="0"/>
            </a:endParaRPr>
          </a:p>
        </p:txBody>
      </p:sp>
    </p:spTree>
    <p:extLst>
      <p:ext uri="{BB962C8B-B14F-4D97-AF65-F5344CB8AC3E}">
        <p14:creationId xmlns:p14="http://schemas.microsoft.com/office/powerpoint/2010/main" val="287999557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923EE0-D1BB-4FC8-9294-F57767BCAE52}"/>
              </a:ext>
            </a:extLst>
          </p:cNvPr>
          <p:cNvSpPr txBox="1"/>
          <p:nvPr/>
        </p:nvSpPr>
        <p:spPr>
          <a:xfrm>
            <a:off x="1052946" y="568035"/>
            <a:ext cx="5689891" cy="4308872"/>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Microservice</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Web deploy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ACR –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API </a:t>
            </a:r>
          </a:p>
          <a:p>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Powershell</a:t>
            </a:r>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App service with container</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App service plan</a:t>
            </a:r>
            <a:endParaRPr lang="en-US"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
        <p:nvSpPr>
          <p:cNvPr id="3" name="TextBox 2">
            <a:extLst>
              <a:ext uri="{FF2B5EF4-FFF2-40B4-BE49-F238E27FC236}">
                <a16:creationId xmlns:a16="http://schemas.microsoft.com/office/drawing/2014/main" id="{86262945-823D-4BB5-9E66-BEF86F569B4A}"/>
              </a:ext>
            </a:extLst>
          </p:cNvPr>
          <p:cNvSpPr txBox="1"/>
          <p:nvPr/>
        </p:nvSpPr>
        <p:spPr>
          <a:xfrm>
            <a:off x="1427018" y="1136073"/>
            <a:ext cx="577081" cy="1231106"/>
          </a:xfrm>
          <a:prstGeom prst="rect">
            <a:avLst/>
          </a:prstGeom>
          <a:noFill/>
        </p:spPr>
        <p:txBody>
          <a:bodyPr wrap="none" lIns="0" tIns="0" rIns="0" bIns="0" rtlCol="0">
            <a:spAutoFit/>
          </a:bodyPr>
          <a:lstStyle/>
          <a:p>
            <a:pPr marL="571500" indent="-571500">
              <a:buFont typeface="Arial" panose="020B0604020202020204" pitchFamily="34" charset="0"/>
              <a:buChar char="•"/>
            </a:pPr>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pPr marL="571500" indent="-571500">
              <a:buFont typeface="Arial" panose="020B0604020202020204" pitchFamily="34" charset="0"/>
              <a:buChar char="•"/>
            </a:pPr>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Tree>
    <p:extLst>
      <p:ext uri="{BB962C8B-B14F-4D97-AF65-F5344CB8AC3E}">
        <p14:creationId xmlns:p14="http://schemas.microsoft.com/office/powerpoint/2010/main" val="161638011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F4CF87-807B-487A-AAEE-4FCA7D73CA7D}"/>
              </a:ext>
            </a:extLst>
          </p:cNvPr>
          <p:cNvSpPr txBox="1"/>
          <p:nvPr/>
        </p:nvSpPr>
        <p:spPr>
          <a:xfrm>
            <a:off x="900545" y="969818"/>
            <a:ext cx="1939634"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App/</a:t>
            </a:r>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Api</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a:t>
            </a:r>
            <a:endParaRPr lang="en-US"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
        <p:nvSpPr>
          <p:cNvPr id="3" name="Cloud 2">
            <a:extLst>
              <a:ext uri="{FF2B5EF4-FFF2-40B4-BE49-F238E27FC236}">
                <a16:creationId xmlns:a16="http://schemas.microsoft.com/office/drawing/2014/main" id="{D7FBD0FC-ED29-4CE1-9EB4-AB707326C731}"/>
              </a:ext>
            </a:extLst>
          </p:cNvPr>
          <p:cNvSpPr/>
          <p:nvPr/>
        </p:nvSpPr>
        <p:spPr bwMode="auto">
          <a:xfrm>
            <a:off x="5195455" y="969818"/>
            <a:ext cx="6483927" cy="4455567"/>
          </a:xfrm>
          <a:prstGeom prst="cloud">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 name="TextBox 3">
            <a:extLst>
              <a:ext uri="{FF2B5EF4-FFF2-40B4-BE49-F238E27FC236}">
                <a16:creationId xmlns:a16="http://schemas.microsoft.com/office/drawing/2014/main" id="{AE70F25A-5C85-45E1-942E-8E1B58FE54F9}"/>
              </a:ext>
            </a:extLst>
          </p:cNvPr>
          <p:cNvSpPr txBox="1"/>
          <p:nvPr/>
        </p:nvSpPr>
        <p:spPr>
          <a:xfrm>
            <a:off x="7412182" y="1585371"/>
            <a:ext cx="2381293" cy="615553"/>
          </a:xfrm>
          <a:prstGeom prst="rect">
            <a:avLst/>
          </a:prstGeom>
          <a:noFill/>
        </p:spPr>
        <p:txBody>
          <a:bodyPr wrap="none" lIns="0" tIns="0" rIns="0" bIns="0" rtlCol="0">
            <a:spAutoFit/>
          </a:bodyPr>
          <a:lstStyle/>
          <a:p>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Appservice</a:t>
            </a:r>
            <a:endParaRPr lang="en-US"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
        <p:nvSpPr>
          <p:cNvPr id="5" name="TextBox 4">
            <a:extLst>
              <a:ext uri="{FF2B5EF4-FFF2-40B4-BE49-F238E27FC236}">
                <a16:creationId xmlns:a16="http://schemas.microsoft.com/office/drawing/2014/main" id="{FDE0F60E-27A5-4D58-AC04-55097C9858D4}"/>
              </a:ext>
            </a:extLst>
          </p:cNvPr>
          <p:cNvSpPr txBox="1"/>
          <p:nvPr/>
        </p:nvSpPr>
        <p:spPr>
          <a:xfrm>
            <a:off x="5888182" y="2813447"/>
            <a:ext cx="916276"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ACR</a:t>
            </a:r>
            <a:endParaRPr lang="en-US"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cxnSp>
        <p:nvCxnSpPr>
          <p:cNvPr id="7" name="Straight Arrow Connector 6">
            <a:extLst>
              <a:ext uri="{FF2B5EF4-FFF2-40B4-BE49-F238E27FC236}">
                <a16:creationId xmlns:a16="http://schemas.microsoft.com/office/drawing/2014/main" id="{26E06F3C-CF17-41ED-9205-13393D3F282F}"/>
              </a:ext>
            </a:extLst>
          </p:cNvPr>
          <p:cNvCxnSpPr>
            <a:stCxn id="2" idx="3"/>
            <a:endCxn id="4" idx="1"/>
          </p:cNvCxnSpPr>
          <p:nvPr/>
        </p:nvCxnSpPr>
        <p:spPr>
          <a:xfrm>
            <a:off x="2840179" y="1277595"/>
            <a:ext cx="4572003" cy="615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664631C-CFE4-447B-91BE-0177A6EE3BC7}"/>
              </a:ext>
            </a:extLst>
          </p:cNvPr>
          <p:cNvCxnSpPr/>
          <p:nvPr/>
        </p:nvCxnSpPr>
        <p:spPr>
          <a:xfrm>
            <a:off x="2395350" y="1583856"/>
            <a:ext cx="3492832" cy="1315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7C9FFF2-4365-4F61-A7F6-31C21701E896}"/>
              </a:ext>
            </a:extLst>
          </p:cNvPr>
          <p:cNvSpPr txBox="1"/>
          <p:nvPr/>
        </p:nvSpPr>
        <p:spPr>
          <a:xfrm>
            <a:off x="3324777" y="1903538"/>
            <a:ext cx="928139" cy="430887"/>
          </a:xfrm>
          <a:prstGeom prst="rect">
            <a:avLst/>
          </a:prstGeom>
          <a:noFill/>
        </p:spPr>
        <p:txBody>
          <a:bodyPr wrap="none" lIns="0" tIns="0" rIns="0" bIns="0" rtlCol="0">
            <a:spAutoFit/>
          </a:bodyPr>
          <a:lstStyle/>
          <a:p>
            <a:r>
              <a:rPr lang="en-IN" sz="28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image</a:t>
            </a:r>
            <a:endParaRPr lang="en-US" sz="28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
        <p:nvSpPr>
          <p:cNvPr id="11" name="TextBox 10">
            <a:extLst>
              <a:ext uri="{FF2B5EF4-FFF2-40B4-BE49-F238E27FC236}">
                <a16:creationId xmlns:a16="http://schemas.microsoft.com/office/drawing/2014/main" id="{DF6FDB49-27C3-48A7-A170-C617CC35056E}"/>
              </a:ext>
            </a:extLst>
          </p:cNvPr>
          <p:cNvSpPr txBox="1"/>
          <p:nvPr/>
        </p:nvSpPr>
        <p:spPr>
          <a:xfrm>
            <a:off x="1188315" y="4563611"/>
            <a:ext cx="1691104" cy="861774"/>
          </a:xfrm>
          <a:prstGeom prst="rect">
            <a:avLst/>
          </a:prstGeom>
          <a:noFill/>
        </p:spPr>
        <p:txBody>
          <a:bodyPr wrap="none" lIns="0" tIns="0" rIns="0" bIns="0" rtlCol="0">
            <a:spAutoFit/>
          </a:bodyPr>
          <a:lstStyle/>
          <a:p>
            <a:r>
              <a:rPr lang="en-IN" sz="28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Wordpress</a:t>
            </a:r>
            <a:r>
              <a:rPr lang="en-IN" sz="28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a:t>
            </a:r>
          </a:p>
          <a:p>
            <a:r>
              <a:rPr lang="en-IN" sz="28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image</a:t>
            </a:r>
            <a:endParaRPr lang="en-US" sz="28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
        <p:nvSpPr>
          <p:cNvPr id="12" name="TextBox 11">
            <a:extLst>
              <a:ext uri="{FF2B5EF4-FFF2-40B4-BE49-F238E27FC236}">
                <a16:creationId xmlns:a16="http://schemas.microsoft.com/office/drawing/2014/main" id="{DAD4CB0E-717A-4791-9577-34C03BF0B599}"/>
              </a:ext>
            </a:extLst>
          </p:cNvPr>
          <p:cNvSpPr txBox="1"/>
          <p:nvPr/>
        </p:nvSpPr>
        <p:spPr>
          <a:xfrm>
            <a:off x="6539346" y="4041524"/>
            <a:ext cx="2381293" cy="615553"/>
          </a:xfrm>
          <a:prstGeom prst="rect">
            <a:avLst/>
          </a:prstGeom>
          <a:noFill/>
        </p:spPr>
        <p:txBody>
          <a:bodyPr wrap="none" lIns="0" tIns="0" rIns="0" bIns="0" rtlCol="0">
            <a:spAutoFit/>
          </a:bodyPr>
          <a:lstStyle/>
          <a:p>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Appservice</a:t>
            </a:r>
            <a:endParaRPr lang="en-US"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cxnSp>
        <p:nvCxnSpPr>
          <p:cNvPr id="14" name="Straight Arrow Connector 13">
            <a:extLst>
              <a:ext uri="{FF2B5EF4-FFF2-40B4-BE49-F238E27FC236}">
                <a16:creationId xmlns:a16="http://schemas.microsoft.com/office/drawing/2014/main" id="{4C8A43E6-957B-4FEB-BA02-745F5C83C051}"/>
              </a:ext>
            </a:extLst>
          </p:cNvPr>
          <p:cNvCxnSpPr>
            <a:stCxn id="11" idx="3"/>
          </p:cNvCxnSpPr>
          <p:nvPr/>
        </p:nvCxnSpPr>
        <p:spPr>
          <a:xfrm flipV="1">
            <a:off x="2879419" y="4471277"/>
            <a:ext cx="3590654" cy="523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91A5DE5-0F4A-436B-AA90-EEA8E2C70EE2}"/>
              </a:ext>
            </a:extLst>
          </p:cNvPr>
          <p:cNvSpPr txBox="1"/>
          <p:nvPr/>
        </p:nvSpPr>
        <p:spPr>
          <a:xfrm>
            <a:off x="8437418" y="2241703"/>
            <a:ext cx="2381293" cy="615553"/>
          </a:xfrm>
          <a:prstGeom prst="rect">
            <a:avLst/>
          </a:prstGeom>
          <a:noFill/>
        </p:spPr>
        <p:txBody>
          <a:bodyPr wrap="none" lIns="0" tIns="0" rIns="0" bIns="0" rtlCol="0">
            <a:spAutoFit/>
          </a:bodyPr>
          <a:lstStyle/>
          <a:p>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Appservice</a:t>
            </a:r>
            <a:endParaRPr lang="en-US"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
        <p:nvSpPr>
          <p:cNvPr id="16" name="TextBox 15">
            <a:extLst>
              <a:ext uri="{FF2B5EF4-FFF2-40B4-BE49-F238E27FC236}">
                <a16:creationId xmlns:a16="http://schemas.microsoft.com/office/drawing/2014/main" id="{8DD523D0-B9F5-4AF7-8282-FD4C55719BF9}"/>
              </a:ext>
            </a:extLst>
          </p:cNvPr>
          <p:cNvSpPr txBox="1"/>
          <p:nvPr/>
        </p:nvSpPr>
        <p:spPr>
          <a:xfrm>
            <a:off x="8602828" y="3121223"/>
            <a:ext cx="2005357"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container</a:t>
            </a:r>
            <a:endParaRPr lang="en-US"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cxnSp>
        <p:nvCxnSpPr>
          <p:cNvPr id="18" name="Straight Arrow Connector 17">
            <a:extLst>
              <a:ext uri="{FF2B5EF4-FFF2-40B4-BE49-F238E27FC236}">
                <a16:creationId xmlns:a16="http://schemas.microsoft.com/office/drawing/2014/main" id="{0F0EE68A-A418-4574-882B-480B2A96CAFC}"/>
              </a:ext>
            </a:extLst>
          </p:cNvPr>
          <p:cNvCxnSpPr/>
          <p:nvPr/>
        </p:nvCxnSpPr>
        <p:spPr>
          <a:xfrm flipV="1">
            <a:off x="6927273" y="2549479"/>
            <a:ext cx="1413163" cy="648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BB69BD4-5339-4483-9B35-C37D99E088A8}"/>
              </a:ext>
            </a:extLst>
          </p:cNvPr>
          <p:cNvCxnSpPr/>
          <p:nvPr/>
        </p:nvCxnSpPr>
        <p:spPr>
          <a:xfrm>
            <a:off x="6997061" y="3273216"/>
            <a:ext cx="1538277" cy="291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4825E51-9E76-4704-A01E-39E4867E1568}"/>
              </a:ext>
            </a:extLst>
          </p:cNvPr>
          <p:cNvSpPr txBox="1"/>
          <p:nvPr/>
        </p:nvSpPr>
        <p:spPr>
          <a:xfrm>
            <a:off x="3301496" y="3132279"/>
            <a:ext cx="694101" cy="615553"/>
          </a:xfrm>
          <a:prstGeom prst="rect">
            <a:avLst/>
          </a:prstGeom>
          <a:noFill/>
        </p:spPr>
        <p:txBody>
          <a:bodyPr wrap="none" lIns="0" tIns="0" rIns="0" bIns="0" rtlCol="0">
            <a:spAutoFit/>
          </a:bodyPr>
          <a:lstStyle/>
          <a:p>
            <a:r>
              <a:rPr lang="en-IN" sz="4000" dirty="0">
                <a:solidFill>
                  <a:schemeClr val="accent2"/>
                </a:solidFill>
                <a:latin typeface="Segoe UI Light" pitchFamily="34" charset="0"/>
              </a:rPr>
              <a:t>DH</a:t>
            </a:r>
            <a:endParaRPr lang="en-US" sz="4000" dirty="0" err="1">
              <a:solidFill>
                <a:schemeClr val="accent2"/>
              </a:solidFill>
              <a:latin typeface="Segoe UI Light" pitchFamily="34" charset="0"/>
            </a:endParaRPr>
          </a:p>
        </p:txBody>
      </p:sp>
      <p:cxnSp>
        <p:nvCxnSpPr>
          <p:cNvPr id="19" name="Straight Arrow Connector 18">
            <a:extLst>
              <a:ext uri="{FF2B5EF4-FFF2-40B4-BE49-F238E27FC236}">
                <a16:creationId xmlns:a16="http://schemas.microsoft.com/office/drawing/2014/main" id="{BFBEE336-AFB5-4C8D-8B66-DD3409C60F0E}"/>
              </a:ext>
            </a:extLst>
          </p:cNvPr>
          <p:cNvCxnSpPr>
            <a:cxnSpLocks/>
          </p:cNvCxnSpPr>
          <p:nvPr/>
        </p:nvCxnSpPr>
        <p:spPr>
          <a:xfrm>
            <a:off x="1275521" y="1583856"/>
            <a:ext cx="1951104" cy="1689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9C2E6A4-7682-4BC3-BF53-1BD24BA8886A}"/>
              </a:ext>
            </a:extLst>
          </p:cNvPr>
          <p:cNvCxnSpPr>
            <a:cxnSpLocks/>
          </p:cNvCxnSpPr>
          <p:nvPr/>
        </p:nvCxnSpPr>
        <p:spPr>
          <a:xfrm>
            <a:off x="4223310" y="3542792"/>
            <a:ext cx="4379518" cy="1939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73320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10" grpId="0"/>
      <p:bldP spid="11" grpId="0"/>
      <p:bldP spid="12" grpId="0"/>
      <p:bldP spid="15" grpId="0"/>
      <p:bldP spid="16"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E918BD-331A-4164-8A53-35471C9D98AE}"/>
              </a:ext>
            </a:extLst>
          </p:cNvPr>
          <p:cNvPicPr>
            <a:picLocks noChangeAspect="1"/>
          </p:cNvPicPr>
          <p:nvPr/>
        </p:nvPicPr>
        <p:blipFill>
          <a:blip r:embed="rId2"/>
          <a:stretch>
            <a:fillRect/>
          </a:stretch>
        </p:blipFill>
        <p:spPr>
          <a:xfrm>
            <a:off x="-1" y="5132"/>
            <a:ext cx="12188825" cy="6852868"/>
          </a:xfrm>
          <a:prstGeom prst="rect">
            <a:avLst/>
          </a:prstGeom>
        </p:spPr>
      </p:pic>
    </p:spTree>
    <p:extLst>
      <p:ext uri="{BB962C8B-B14F-4D97-AF65-F5344CB8AC3E}">
        <p14:creationId xmlns:p14="http://schemas.microsoft.com/office/powerpoint/2010/main" val="118596564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08C65C-D4BD-45D8-8F87-5F863CAE9D1B}"/>
              </a:ext>
            </a:extLst>
          </p:cNvPr>
          <p:cNvPicPr>
            <a:picLocks noChangeAspect="1"/>
          </p:cNvPicPr>
          <p:nvPr/>
        </p:nvPicPr>
        <p:blipFill rotWithShape="1">
          <a:blip r:embed="rId2"/>
          <a:srcRect l="6046" t="11314" r="7514" b="8824"/>
          <a:stretch/>
        </p:blipFill>
        <p:spPr>
          <a:xfrm>
            <a:off x="341194" y="344375"/>
            <a:ext cx="11528376" cy="5988185"/>
          </a:xfrm>
          <a:prstGeom prst="rect">
            <a:avLst/>
          </a:prstGeom>
        </p:spPr>
      </p:pic>
    </p:spTree>
    <p:extLst>
      <p:ext uri="{BB962C8B-B14F-4D97-AF65-F5344CB8AC3E}">
        <p14:creationId xmlns:p14="http://schemas.microsoft.com/office/powerpoint/2010/main" val="184673918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lue Welcome shape"/>
          <p:cNvSpPr/>
          <p:nvPr/>
        </p:nvSpPr>
        <p:spPr bwMode="auto">
          <a:xfrm>
            <a:off x="169818" y="214953"/>
            <a:ext cx="11812676" cy="814863"/>
          </a:xfrm>
          <a:prstGeom prst="rect">
            <a:avLst/>
          </a:prstGeom>
          <a:solidFill>
            <a:schemeClr val="accent5">
              <a:lumMod val="50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Presentation Title Rectangle"/>
          <p:cNvSpPr txBox="1">
            <a:spLocks/>
          </p:cNvSpPr>
          <p:nvPr/>
        </p:nvSpPr>
        <p:spPr>
          <a:xfrm>
            <a:off x="411730" y="214953"/>
            <a:ext cx="11570764" cy="768272"/>
          </a:xfrm>
          <a:prstGeom prst="rect">
            <a:avLst/>
          </a:prstGeom>
          <a:noFill/>
        </p:spPr>
        <p:txBody>
          <a:bodyPr lIns="182880" rIns="13716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r>
              <a:rPr lang="en-US" b="0" dirty="0"/>
              <a:t>What are Microservices?</a:t>
            </a:r>
          </a:p>
        </p:txBody>
      </p:sp>
      <p:sp>
        <p:nvSpPr>
          <p:cNvPr id="4" name="TextBox 3"/>
          <p:cNvSpPr txBox="1"/>
          <p:nvPr/>
        </p:nvSpPr>
        <p:spPr>
          <a:xfrm>
            <a:off x="411730" y="1303306"/>
            <a:ext cx="11064239" cy="4739759"/>
          </a:xfrm>
          <a:prstGeom prst="rect">
            <a:avLst/>
          </a:prstGeom>
          <a:noFill/>
        </p:spPr>
        <p:txBody>
          <a:bodyPr wrap="square" lIns="0" tIns="0" rIns="0" bIns="0" rtlCol="0">
            <a:spAutoFit/>
          </a:bodyPr>
          <a:lstStyle/>
          <a:p>
            <a:r>
              <a:rPr lang="en-US" sz="2800" dirty="0">
                <a:latin typeface="Calibri Light" panose="020F0302020204030204" pitchFamily="34" charset="0"/>
                <a:cs typeface="Calibri Light" panose="020F0302020204030204" pitchFamily="34" charset="0"/>
              </a:rPr>
              <a:t>It is an architectural style that structures an application as a collection of services that are</a:t>
            </a:r>
          </a:p>
          <a:p>
            <a:pPr marL="1257263" lvl="2" indent="-342900">
              <a:buFont typeface="Wingdings" panose="05000000000000000000" pitchFamily="2" charset="2"/>
              <a:buChar char="ü"/>
            </a:pPr>
            <a:r>
              <a:rPr lang="en-US" sz="2800" dirty="0">
                <a:latin typeface="Calibri Light" panose="020F0302020204030204" pitchFamily="34" charset="0"/>
                <a:cs typeface="Calibri Light" panose="020F0302020204030204" pitchFamily="34" charset="0"/>
              </a:rPr>
              <a:t>Highly maintainable and testable</a:t>
            </a:r>
          </a:p>
          <a:p>
            <a:pPr marL="1257263" lvl="2" indent="-342900">
              <a:buFont typeface="Wingdings" panose="05000000000000000000" pitchFamily="2" charset="2"/>
              <a:buChar char="ü"/>
            </a:pPr>
            <a:r>
              <a:rPr lang="en-US" sz="2800" dirty="0">
                <a:latin typeface="Calibri Light" panose="020F0302020204030204" pitchFamily="34" charset="0"/>
                <a:cs typeface="Calibri Light" panose="020F0302020204030204" pitchFamily="34" charset="0"/>
              </a:rPr>
              <a:t>Loosely coupled</a:t>
            </a:r>
          </a:p>
          <a:p>
            <a:pPr marL="1257263" lvl="2" indent="-342900">
              <a:buFont typeface="Wingdings" panose="05000000000000000000" pitchFamily="2" charset="2"/>
              <a:buChar char="ü"/>
            </a:pPr>
            <a:r>
              <a:rPr lang="en-US" sz="2800" dirty="0">
                <a:latin typeface="Calibri Light" panose="020F0302020204030204" pitchFamily="34" charset="0"/>
                <a:cs typeface="Calibri Light" panose="020F0302020204030204" pitchFamily="34" charset="0"/>
              </a:rPr>
              <a:t>Independently deployable</a:t>
            </a:r>
          </a:p>
          <a:p>
            <a:pPr marL="1257263" lvl="2" indent="-342900">
              <a:buFont typeface="Wingdings" panose="05000000000000000000" pitchFamily="2" charset="2"/>
              <a:buChar char="ü"/>
            </a:pPr>
            <a:r>
              <a:rPr lang="en-US" sz="2800" dirty="0">
                <a:latin typeface="Calibri Light" panose="020F0302020204030204" pitchFamily="34" charset="0"/>
                <a:cs typeface="Calibri Light" panose="020F0302020204030204" pitchFamily="34" charset="0"/>
              </a:rPr>
              <a:t>Organized around business capabilities</a:t>
            </a:r>
          </a:p>
          <a:p>
            <a:endParaRPr lang="en-US" sz="2800" b="1" dirty="0">
              <a:latin typeface="Calibri Light" panose="020F0302020204030204" pitchFamily="34" charset="0"/>
              <a:cs typeface="Calibri Light" panose="020F0302020204030204" pitchFamily="34" charset="0"/>
            </a:endParaRPr>
          </a:p>
          <a:p>
            <a:r>
              <a:rPr lang="en-US" sz="2800" b="1" dirty="0">
                <a:latin typeface="Calibri Light" panose="020F0302020204030204" pitchFamily="34" charset="0"/>
                <a:cs typeface="Calibri Light" panose="020F0302020204030204" pitchFamily="34" charset="0"/>
              </a:rPr>
              <a:t>Advantage:</a:t>
            </a:r>
          </a:p>
          <a:p>
            <a:r>
              <a:rPr lang="en-US" sz="2800" dirty="0">
                <a:latin typeface="Calibri Light" panose="020F0302020204030204" pitchFamily="34" charset="0"/>
                <a:cs typeface="Calibri Light" panose="020F0302020204030204" pitchFamily="34" charset="0"/>
              </a:rPr>
              <a:t>The microservice architecture enables the rapid, frequent and reliable delivery of large, complex application as a collection of small autonomous services, modeled around a </a:t>
            </a:r>
            <a:r>
              <a:rPr lang="en-US" sz="2800" b="1" dirty="0">
                <a:latin typeface="Calibri Light" panose="020F0302020204030204" pitchFamily="34" charset="0"/>
                <a:cs typeface="Calibri Light" panose="020F0302020204030204" pitchFamily="34" charset="0"/>
              </a:rPr>
              <a:t>business domain.</a:t>
            </a:r>
            <a:endParaRPr lang="en-IN" sz="41300" dirty="0">
              <a:gradFill>
                <a:gsLst>
                  <a:gs pos="0">
                    <a:schemeClr val="tx1">
                      <a:lumMod val="75000"/>
                      <a:lumOff val="25000"/>
                    </a:schemeClr>
                  </a:gs>
                  <a:gs pos="80000">
                    <a:schemeClr val="tx1">
                      <a:lumMod val="65000"/>
                      <a:lumOff val="35000"/>
                    </a:schemeClr>
                  </a:gs>
                </a:gsLst>
                <a:lin ang="16200000" scaled="0"/>
              </a:gra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9833041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20AE19-E69B-49CE-BA81-D509CFA04CDA}"/>
              </a:ext>
            </a:extLst>
          </p:cNvPr>
          <p:cNvPicPr>
            <a:picLocks noChangeAspect="1"/>
          </p:cNvPicPr>
          <p:nvPr/>
        </p:nvPicPr>
        <p:blipFill rotWithShape="1">
          <a:blip r:embed="rId2"/>
          <a:srcRect l="7033" t="9608" r="378" b="10980"/>
          <a:stretch/>
        </p:blipFill>
        <p:spPr>
          <a:xfrm>
            <a:off x="-1" y="0"/>
            <a:ext cx="12176793" cy="6858000"/>
          </a:xfrm>
          <a:prstGeom prst="rect">
            <a:avLst/>
          </a:prstGeom>
        </p:spPr>
      </p:pic>
    </p:spTree>
    <p:extLst>
      <p:ext uri="{BB962C8B-B14F-4D97-AF65-F5344CB8AC3E}">
        <p14:creationId xmlns:p14="http://schemas.microsoft.com/office/powerpoint/2010/main" val="71750794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1BD41A-1DF3-46EE-B069-97A974E8494E}"/>
              </a:ext>
            </a:extLst>
          </p:cNvPr>
          <p:cNvPicPr>
            <a:picLocks noChangeAspect="1"/>
          </p:cNvPicPr>
          <p:nvPr/>
        </p:nvPicPr>
        <p:blipFill>
          <a:blip r:embed="rId2"/>
          <a:stretch>
            <a:fillRect/>
          </a:stretch>
        </p:blipFill>
        <p:spPr>
          <a:xfrm>
            <a:off x="-1" y="0"/>
            <a:ext cx="12237125" cy="6858000"/>
          </a:xfrm>
          <a:prstGeom prst="rect">
            <a:avLst/>
          </a:prstGeom>
        </p:spPr>
      </p:pic>
    </p:spTree>
    <p:extLst>
      <p:ext uri="{BB962C8B-B14F-4D97-AF65-F5344CB8AC3E}">
        <p14:creationId xmlns:p14="http://schemas.microsoft.com/office/powerpoint/2010/main" val="92416276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A586D2-01F5-475E-BDED-EA1D69DB1356}"/>
              </a:ext>
            </a:extLst>
          </p:cNvPr>
          <p:cNvPicPr>
            <a:picLocks noChangeAspect="1"/>
          </p:cNvPicPr>
          <p:nvPr/>
        </p:nvPicPr>
        <p:blipFill>
          <a:blip r:embed="rId2"/>
          <a:stretch>
            <a:fillRect/>
          </a:stretch>
        </p:blipFill>
        <p:spPr>
          <a:xfrm>
            <a:off x="430305" y="0"/>
            <a:ext cx="10354235" cy="6902823"/>
          </a:xfrm>
          <a:prstGeom prst="rect">
            <a:avLst/>
          </a:prstGeom>
        </p:spPr>
      </p:pic>
    </p:spTree>
    <p:extLst>
      <p:ext uri="{BB962C8B-B14F-4D97-AF65-F5344CB8AC3E}">
        <p14:creationId xmlns:p14="http://schemas.microsoft.com/office/powerpoint/2010/main" val="75252268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35E43E-85CD-4FEB-8CCB-88ABC3E13074}"/>
              </a:ext>
            </a:extLst>
          </p:cNvPr>
          <p:cNvPicPr>
            <a:picLocks noChangeAspect="1"/>
          </p:cNvPicPr>
          <p:nvPr/>
        </p:nvPicPr>
        <p:blipFill>
          <a:blip r:embed="rId2"/>
          <a:stretch>
            <a:fillRect/>
          </a:stretch>
        </p:blipFill>
        <p:spPr>
          <a:xfrm>
            <a:off x="404905" y="237845"/>
            <a:ext cx="10883941" cy="4240026"/>
          </a:xfrm>
          <a:prstGeom prst="rect">
            <a:avLst/>
          </a:prstGeom>
        </p:spPr>
      </p:pic>
    </p:spTree>
    <p:extLst>
      <p:ext uri="{BB962C8B-B14F-4D97-AF65-F5344CB8AC3E}">
        <p14:creationId xmlns:p14="http://schemas.microsoft.com/office/powerpoint/2010/main" val="375790131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E5E25C-4EF6-4D1B-9DA0-6264376F1B6B}"/>
              </a:ext>
            </a:extLst>
          </p:cNvPr>
          <p:cNvPicPr>
            <a:picLocks noChangeAspect="1"/>
          </p:cNvPicPr>
          <p:nvPr/>
        </p:nvPicPr>
        <p:blipFill>
          <a:blip r:embed="rId2"/>
          <a:stretch>
            <a:fillRect/>
          </a:stretch>
        </p:blipFill>
        <p:spPr>
          <a:xfrm>
            <a:off x="194234" y="475130"/>
            <a:ext cx="8479700" cy="5239870"/>
          </a:xfrm>
          <a:prstGeom prst="rect">
            <a:avLst/>
          </a:prstGeom>
        </p:spPr>
      </p:pic>
    </p:spTree>
    <p:extLst>
      <p:ext uri="{BB962C8B-B14F-4D97-AF65-F5344CB8AC3E}">
        <p14:creationId xmlns:p14="http://schemas.microsoft.com/office/powerpoint/2010/main" val="234365460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B4F95E-7EAA-4547-9E44-AE0EBA14BB6C}"/>
              </a:ext>
            </a:extLst>
          </p:cNvPr>
          <p:cNvSpPr txBox="1"/>
          <p:nvPr/>
        </p:nvSpPr>
        <p:spPr>
          <a:xfrm>
            <a:off x="685800" y="524435"/>
            <a:ext cx="6966844"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Now lets create app service plan</a:t>
            </a:r>
          </a:p>
          <a:p>
            <a:endPar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pic>
        <p:nvPicPr>
          <p:cNvPr id="3" name="Picture 2">
            <a:extLst>
              <a:ext uri="{FF2B5EF4-FFF2-40B4-BE49-F238E27FC236}">
                <a16:creationId xmlns:a16="http://schemas.microsoft.com/office/drawing/2014/main" id="{A6F7B5D4-431B-4ADF-9568-4B69557FC980}"/>
              </a:ext>
            </a:extLst>
          </p:cNvPr>
          <p:cNvPicPr>
            <a:picLocks noChangeAspect="1"/>
          </p:cNvPicPr>
          <p:nvPr/>
        </p:nvPicPr>
        <p:blipFill>
          <a:blip r:embed="rId2"/>
          <a:stretch>
            <a:fillRect/>
          </a:stretch>
        </p:blipFill>
        <p:spPr>
          <a:xfrm>
            <a:off x="594619" y="1755540"/>
            <a:ext cx="11201166" cy="906977"/>
          </a:xfrm>
          <a:prstGeom prst="rect">
            <a:avLst/>
          </a:prstGeom>
        </p:spPr>
      </p:pic>
      <p:sp>
        <p:nvSpPr>
          <p:cNvPr id="4" name="TextBox 3">
            <a:extLst>
              <a:ext uri="{FF2B5EF4-FFF2-40B4-BE49-F238E27FC236}">
                <a16:creationId xmlns:a16="http://schemas.microsoft.com/office/drawing/2014/main" id="{3D72D24B-7C60-45DE-9DA0-B7A576EA8B13}"/>
              </a:ext>
            </a:extLst>
          </p:cNvPr>
          <p:cNvSpPr txBox="1"/>
          <p:nvPr/>
        </p:nvSpPr>
        <p:spPr>
          <a:xfrm>
            <a:off x="1411941" y="3186953"/>
            <a:ext cx="8031751"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We have chosen </a:t>
            </a:r>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linux</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container and</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S1 pricing tier</a:t>
            </a:r>
          </a:p>
        </p:txBody>
      </p:sp>
      <p:sp>
        <p:nvSpPr>
          <p:cNvPr id="5" name="Rectangle 4">
            <a:extLst>
              <a:ext uri="{FF2B5EF4-FFF2-40B4-BE49-F238E27FC236}">
                <a16:creationId xmlns:a16="http://schemas.microsoft.com/office/drawing/2014/main" id="{8F71E92B-74B2-4142-821C-5C7198D23C95}"/>
              </a:ext>
            </a:extLst>
          </p:cNvPr>
          <p:cNvSpPr/>
          <p:nvPr/>
        </p:nvSpPr>
        <p:spPr>
          <a:xfrm>
            <a:off x="1497439" y="1169633"/>
            <a:ext cx="4978158" cy="461665"/>
          </a:xfrm>
          <a:prstGeom prst="rect">
            <a:avLst/>
          </a:prstGeom>
        </p:spPr>
        <p:txBody>
          <a:bodyPr wrap="none">
            <a:spAutoFit/>
          </a:bodyPr>
          <a:lstStyle/>
          <a:p>
            <a:r>
              <a:rPr lang="en-IN" sz="2400" dirty="0">
                <a:solidFill>
                  <a:srgbClr val="FF0000"/>
                </a:solidFill>
              </a:rPr>
              <a:t>$</a:t>
            </a:r>
            <a:r>
              <a:rPr lang="en-IN" sz="2400" dirty="0" err="1">
                <a:solidFill>
                  <a:srgbClr val="FF0000"/>
                </a:solidFill>
              </a:rPr>
              <a:t>planname</a:t>
            </a:r>
            <a:r>
              <a:rPr lang="en-IN" sz="2400" dirty="0">
                <a:solidFill>
                  <a:srgbClr val="FF0000"/>
                </a:solidFill>
              </a:rPr>
              <a:t>="</a:t>
            </a:r>
            <a:r>
              <a:rPr lang="en-IN" sz="2400" dirty="0" err="1">
                <a:solidFill>
                  <a:srgbClr val="FF0000"/>
                </a:solidFill>
              </a:rPr>
              <a:t>wordpressappservice</a:t>
            </a:r>
            <a:r>
              <a:rPr lang="en-IN" sz="2400" dirty="0">
                <a:solidFill>
                  <a:srgbClr val="FF0000"/>
                </a:solidFill>
              </a:rPr>
              <a:t>"</a:t>
            </a:r>
          </a:p>
        </p:txBody>
      </p:sp>
    </p:spTree>
    <p:extLst>
      <p:ext uri="{BB962C8B-B14F-4D97-AF65-F5344CB8AC3E}">
        <p14:creationId xmlns:p14="http://schemas.microsoft.com/office/powerpoint/2010/main" val="134323923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295FEF-78D4-4E59-BDF1-73E8FD778835}"/>
              </a:ext>
            </a:extLst>
          </p:cNvPr>
          <p:cNvSpPr txBox="1"/>
          <p:nvPr/>
        </p:nvSpPr>
        <p:spPr>
          <a:xfrm>
            <a:off x="927847" y="578224"/>
            <a:ext cx="5704447"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Now lets create MySQL </a:t>
            </a:r>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db</a:t>
            </a:r>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pic>
        <p:nvPicPr>
          <p:cNvPr id="3" name="Picture 2">
            <a:extLst>
              <a:ext uri="{FF2B5EF4-FFF2-40B4-BE49-F238E27FC236}">
                <a16:creationId xmlns:a16="http://schemas.microsoft.com/office/drawing/2014/main" id="{038907EA-4546-45E2-8F3B-77740A16DF6D}"/>
              </a:ext>
            </a:extLst>
          </p:cNvPr>
          <p:cNvPicPr>
            <a:picLocks noChangeAspect="1"/>
          </p:cNvPicPr>
          <p:nvPr/>
        </p:nvPicPr>
        <p:blipFill>
          <a:blip r:embed="rId2"/>
          <a:stretch>
            <a:fillRect/>
          </a:stretch>
        </p:blipFill>
        <p:spPr>
          <a:xfrm>
            <a:off x="1029353" y="1546131"/>
            <a:ext cx="9946290" cy="3994057"/>
          </a:xfrm>
          <a:prstGeom prst="rect">
            <a:avLst/>
          </a:prstGeom>
        </p:spPr>
      </p:pic>
    </p:spTree>
    <p:extLst>
      <p:ext uri="{BB962C8B-B14F-4D97-AF65-F5344CB8AC3E}">
        <p14:creationId xmlns:p14="http://schemas.microsoft.com/office/powerpoint/2010/main" val="160458673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C586365-EED2-410A-B866-06AB4FC29A18}"/>
              </a:ext>
            </a:extLst>
          </p:cNvPr>
          <p:cNvSpPr/>
          <p:nvPr/>
        </p:nvSpPr>
        <p:spPr>
          <a:xfrm>
            <a:off x="3048000" y="612845"/>
            <a:ext cx="6092825" cy="5355312"/>
          </a:xfrm>
          <a:prstGeom prst="rect">
            <a:avLst/>
          </a:prstGeom>
        </p:spPr>
        <p:txBody>
          <a:bodyPr>
            <a:spAutoFit/>
          </a:bodyPr>
          <a:lstStyle/>
          <a:p>
            <a:r>
              <a:rPr lang="en-IN" dirty="0"/>
              <a:t>$</a:t>
            </a:r>
            <a:r>
              <a:rPr lang="en-IN" dirty="0" err="1"/>
              <a:t>resourcegroup</a:t>
            </a:r>
            <a:r>
              <a:rPr lang="en-IN" dirty="0"/>
              <a:t>="</a:t>
            </a:r>
            <a:r>
              <a:rPr lang="en-IN" dirty="0" err="1"/>
              <a:t>wordpressappservice</a:t>
            </a:r>
            <a:r>
              <a:rPr lang="en-IN" dirty="0"/>
              <a:t>"</a:t>
            </a:r>
          </a:p>
          <a:p>
            <a:r>
              <a:rPr lang="en-IN" dirty="0"/>
              <a:t>$location="</a:t>
            </a:r>
            <a:r>
              <a:rPr lang="en-IN" dirty="0" err="1"/>
              <a:t>southeastasia</a:t>
            </a:r>
            <a:r>
              <a:rPr lang="en-IN" dirty="0"/>
              <a:t>"</a:t>
            </a:r>
          </a:p>
          <a:p>
            <a:r>
              <a:rPr lang="en-IN" dirty="0" err="1"/>
              <a:t>az</a:t>
            </a:r>
            <a:r>
              <a:rPr lang="en-IN" dirty="0"/>
              <a:t> group create -l $location -n $</a:t>
            </a:r>
            <a:r>
              <a:rPr lang="en-IN" dirty="0" err="1"/>
              <a:t>resourcegroup</a:t>
            </a:r>
            <a:endParaRPr lang="en-IN" dirty="0"/>
          </a:p>
          <a:p>
            <a:endParaRPr lang="en-IN" dirty="0"/>
          </a:p>
          <a:p>
            <a:r>
              <a:rPr lang="en-IN" dirty="0"/>
              <a:t>$</a:t>
            </a:r>
            <a:r>
              <a:rPr lang="en-IN" dirty="0" err="1"/>
              <a:t>planname</a:t>
            </a:r>
            <a:r>
              <a:rPr lang="en-IN" dirty="0"/>
              <a:t>="</a:t>
            </a:r>
            <a:r>
              <a:rPr lang="en-IN" dirty="0" err="1"/>
              <a:t>wordpressappservice</a:t>
            </a:r>
            <a:r>
              <a:rPr lang="en-IN" dirty="0"/>
              <a:t>"</a:t>
            </a:r>
          </a:p>
          <a:p>
            <a:r>
              <a:rPr lang="en-IN" dirty="0" err="1"/>
              <a:t>az</a:t>
            </a:r>
            <a:r>
              <a:rPr lang="en-IN" dirty="0"/>
              <a:t> </a:t>
            </a:r>
            <a:r>
              <a:rPr lang="en-IN" dirty="0" err="1"/>
              <a:t>appservice</a:t>
            </a:r>
            <a:r>
              <a:rPr lang="en-IN" dirty="0"/>
              <a:t> plan create -n $</a:t>
            </a:r>
            <a:r>
              <a:rPr lang="en-IN" dirty="0" err="1"/>
              <a:t>planname</a:t>
            </a:r>
            <a:r>
              <a:rPr lang="en-IN" dirty="0"/>
              <a:t> -g $</a:t>
            </a:r>
            <a:r>
              <a:rPr lang="en-IN" dirty="0" err="1"/>
              <a:t>resourceGroup</a:t>
            </a:r>
            <a:r>
              <a:rPr lang="en-IN" dirty="0"/>
              <a:t> `</a:t>
            </a:r>
          </a:p>
          <a:p>
            <a:r>
              <a:rPr lang="en-IN" dirty="0"/>
              <a:t>-l $location --is-</a:t>
            </a:r>
            <a:r>
              <a:rPr lang="en-IN" dirty="0" err="1"/>
              <a:t>linux</a:t>
            </a:r>
            <a:r>
              <a:rPr lang="en-IN" dirty="0"/>
              <a:t> --</a:t>
            </a:r>
            <a:r>
              <a:rPr lang="en-IN" dirty="0" err="1"/>
              <a:t>sku</a:t>
            </a:r>
            <a:r>
              <a:rPr lang="en-IN" dirty="0"/>
              <a:t> S1</a:t>
            </a:r>
          </a:p>
          <a:p>
            <a:endParaRPr lang="en-IN" dirty="0"/>
          </a:p>
          <a:p>
            <a:r>
              <a:rPr lang="en-IN" dirty="0"/>
              <a:t>$</a:t>
            </a:r>
            <a:r>
              <a:rPr lang="en-IN" dirty="0" err="1"/>
              <a:t>mysqlservername</a:t>
            </a:r>
            <a:r>
              <a:rPr lang="en-IN" dirty="0"/>
              <a:t>="mysql-wpasd123"</a:t>
            </a:r>
          </a:p>
          <a:p>
            <a:r>
              <a:rPr lang="en-IN" dirty="0"/>
              <a:t>$</a:t>
            </a:r>
            <a:r>
              <a:rPr lang="en-IN" dirty="0" err="1"/>
              <a:t>adminuser</a:t>
            </a:r>
            <a:r>
              <a:rPr lang="en-IN" dirty="0"/>
              <a:t>="</a:t>
            </a:r>
            <a:r>
              <a:rPr lang="en-IN" dirty="0" err="1"/>
              <a:t>wpadmin</a:t>
            </a:r>
            <a:r>
              <a:rPr lang="en-IN" dirty="0"/>
              <a:t>"</a:t>
            </a:r>
          </a:p>
          <a:p>
            <a:r>
              <a:rPr lang="en-IN" dirty="0"/>
              <a:t>$</a:t>
            </a:r>
            <a:r>
              <a:rPr lang="en-IN" dirty="0" err="1"/>
              <a:t>adminpassword</a:t>
            </a:r>
            <a:r>
              <a:rPr lang="en-IN" dirty="0"/>
              <a:t>="Maruti@123"</a:t>
            </a:r>
          </a:p>
          <a:p>
            <a:r>
              <a:rPr lang="en-IN" dirty="0" err="1"/>
              <a:t>az</a:t>
            </a:r>
            <a:r>
              <a:rPr lang="en-IN" dirty="0"/>
              <a:t> </a:t>
            </a:r>
            <a:r>
              <a:rPr lang="en-IN" dirty="0" err="1"/>
              <a:t>mysql</a:t>
            </a:r>
            <a:r>
              <a:rPr lang="en-IN" dirty="0"/>
              <a:t> server create -g $</a:t>
            </a:r>
            <a:r>
              <a:rPr lang="en-IN" dirty="0" err="1"/>
              <a:t>resourcegroup</a:t>
            </a:r>
            <a:r>
              <a:rPr lang="en-IN" dirty="0"/>
              <a:t> -n $</a:t>
            </a:r>
            <a:r>
              <a:rPr lang="en-IN" dirty="0" err="1"/>
              <a:t>mysqlservername</a:t>
            </a:r>
            <a:r>
              <a:rPr lang="en-IN" dirty="0"/>
              <a:t> `</a:t>
            </a:r>
          </a:p>
          <a:p>
            <a:r>
              <a:rPr lang="en-IN" dirty="0"/>
              <a:t> --admin-user $</a:t>
            </a:r>
            <a:r>
              <a:rPr lang="en-IN" dirty="0" err="1"/>
              <a:t>adminuser</a:t>
            </a:r>
            <a:r>
              <a:rPr lang="en-IN" dirty="0"/>
              <a:t> --admin-password $</a:t>
            </a:r>
            <a:r>
              <a:rPr lang="en-IN" dirty="0" err="1"/>
              <a:t>adminpassword</a:t>
            </a:r>
            <a:r>
              <a:rPr lang="en-IN" dirty="0"/>
              <a:t> `</a:t>
            </a:r>
          </a:p>
          <a:p>
            <a:r>
              <a:rPr lang="en-IN" dirty="0"/>
              <a:t> -l $location `</a:t>
            </a:r>
          </a:p>
          <a:p>
            <a:r>
              <a:rPr lang="en-IN" dirty="0"/>
              <a:t> --</a:t>
            </a:r>
            <a:r>
              <a:rPr lang="en-IN" dirty="0" err="1"/>
              <a:t>ssl</a:t>
            </a:r>
            <a:r>
              <a:rPr lang="en-IN" dirty="0"/>
              <a:t>-enforcement Disabled `</a:t>
            </a:r>
          </a:p>
          <a:p>
            <a:r>
              <a:rPr lang="en-IN" dirty="0"/>
              <a:t> --</a:t>
            </a:r>
            <a:r>
              <a:rPr lang="en-IN" dirty="0" err="1"/>
              <a:t>sku</a:t>
            </a:r>
            <a:r>
              <a:rPr lang="en-IN" dirty="0"/>
              <a:t>-name GP_Gen5_2 --version 5.7</a:t>
            </a:r>
          </a:p>
        </p:txBody>
      </p:sp>
    </p:spTree>
    <p:extLst>
      <p:ext uri="{BB962C8B-B14F-4D97-AF65-F5344CB8AC3E}">
        <p14:creationId xmlns:p14="http://schemas.microsoft.com/office/powerpoint/2010/main" val="252148219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8785CA-0EA8-4832-A7BC-F753C4E42C03}"/>
              </a:ext>
            </a:extLst>
          </p:cNvPr>
          <p:cNvSpPr txBox="1"/>
          <p:nvPr/>
        </p:nvSpPr>
        <p:spPr>
          <a:xfrm>
            <a:off x="860612" y="766482"/>
            <a:ext cx="9659889"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Now lets allow firewall rule for my </a:t>
            </a:r>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appservice</a:t>
            </a:r>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To talk to it</a:t>
            </a:r>
          </a:p>
        </p:txBody>
      </p:sp>
      <p:pic>
        <p:nvPicPr>
          <p:cNvPr id="3" name="Picture 2">
            <a:extLst>
              <a:ext uri="{FF2B5EF4-FFF2-40B4-BE49-F238E27FC236}">
                <a16:creationId xmlns:a16="http://schemas.microsoft.com/office/drawing/2014/main" id="{B63987B8-25EB-4419-B80F-652E16D970A8}"/>
              </a:ext>
            </a:extLst>
          </p:cNvPr>
          <p:cNvPicPr>
            <a:picLocks noChangeAspect="1"/>
          </p:cNvPicPr>
          <p:nvPr/>
        </p:nvPicPr>
        <p:blipFill>
          <a:blip r:embed="rId2"/>
          <a:stretch>
            <a:fillRect/>
          </a:stretch>
        </p:blipFill>
        <p:spPr>
          <a:xfrm>
            <a:off x="512762" y="2400300"/>
            <a:ext cx="10834966" cy="1996888"/>
          </a:xfrm>
          <a:prstGeom prst="rect">
            <a:avLst/>
          </a:prstGeom>
        </p:spPr>
      </p:pic>
      <p:sp>
        <p:nvSpPr>
          <p:cNvPr id="4" name="TextBox 3">
            <a:extLst>
              <a:ext uri="{FF2B5EF4-FFF2-40B4-BE49-F238E27FC236}">
                <a16:creationId xmlns:a16="http://schemas.microsoft.com/office/drawing/2014/main" id="{492219FF-17A3-4871-8BD4-7D2EA4B9B68A}"/>
              </a:ext>
            </a:extLst>
          </p:cNvPr>
          <p:cNvSpPr txBox="1"/>
          <p:nvPr/>
        </p:nvSpPr>
        <p:spPr>
          <a:xfrm>
            <a:off x="1129553" y="5432612"/>
            <a:ext cx="7940635"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This means we are allowing all traffic </a:t>
            </a:r>
          </a:p>
        </p:txBody>
      </p:sp>
      <p:cxnSp>
        <p:nvCxnSpPr>
          <p:cNvPr id="6" name="Straight Connector 5">
            <a:extLst>
              <a:ext uri="{FF2B5EF4-FFF2-40B4-BE49-F238E27FC236}">
                <a16:creationId xmlns:a16="http://schemas.microsoft.com/office/drawing/2014/main" id="{9FD0ACC7-EDE3-49B8-9D8D-BBED4EB2F9AC}"/>
              </a:ext>
            </a:extLst>
          </p:cNvPr>
          <p:cNvCxnSpPr/>
          <p:nvPr/>
        </p:nvCxnSpPr>
        <p:spPr>
          <a:xfrm flipH="1">
            <a:off x="4101353" y="3899647"/>
            <a:ext cx="900953" cy="138504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861283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D03978-4B78-4C6A-B24A-1E3CA255A13F}"/>
              </a:ext>
            </a:extLst>
          </p:cNvPr>
          <p:cNvPicPr>
            <a:picLocks noChangeAspect="1"/>
          </p:cNvPicPr>
          <p:nvPr/>
        </p:nvPicPr>
        <p:blipFill>
          <a:blip r:embed="rId2"/>
          <a:stretch>
            <a:fillRect/>
          </a:stretch>
        </p:blipFill>
        <p:spPr>
          <a:xfrm>
            <a:off x="354483" y="1934696"/>
            <a:ext cx="11479857" cy="2220446"/>
          </a:xfrm>
          <a:prstGeom prst="rect">
            <a:avLst/>
          </a:prstGeom>
        </p:spPr>
      </p:pic>
      <p:sp>
        <p:nvSpPr>
          <p:cNvPr id="3" name="TextBox 2">
            <a:extLst>
              <a:ext uri="{FF2B5EF4-FFF2-40B4-BE49-F238E27FC236}">
                <a16:creationId xmlns:a16="http://schemas.microsoft.com/office/drawing/2014/main" id="{E80BB711-2FDC-4DC8-8138-EFB94299254D}"/>
              </a:ext>
            </a:extLst>
          </p:cNvPr>
          <p:cNvSpPr txBox="1"/>
          <p:nvPr/>
        </p:nvSpPr>
        <p:spPr>
          <a:xfrm>
            <a:off x="551329" y="484094"/>
            <a:ext cx="8694368"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Now let’s create app using docker image</a:t>
            </a:r>
          </a:p>
        </p:txBody>
      </p:sp>
    </p:spTree>
    <p:extLst>
      <p:ext uri="{BB962C8B-B14F-4D97-AF65-F5344CB8AC3E}">
        <p14:creationId xmlns:p14="http://schemas.microsoft.com/office/powerpoint/2010/main" val="177126905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Magnetic Disk 2">
            <a:extLst>
              <a:ext uri="{FF2B5EF4-FFF2-40B4-BE49-F238E27FC236}">
                <a16:creationId xmlns:a16="http://schemas.microsoft.com/office/drawing/2014/main" id="{EABB36D4-AB57-4E87-80C8-3D2BBDC1EA49}"/>
              </a:ext>
            </a:extLst>
          </p:cNvPr>
          <p:cNvSpPr/>
          <p:nvPr/>
        </p:nvSpPr>
        <p:spPr bwMode="auto">
          <a:xfrm>
            <a:off x="1106905" y="4842459"/>
            <a:ext cx="2212223" cy="1061036"/>
          </a:xfrm>
          <a:prstGeom prst="flowChartMagneticDisk">
            <a:avLst/>
          </a:prstGeom>
          <a:solidFill>
            <a:srgbClr val="00206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IN" sz="20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DATABASE</a:t>
            </a:r>
            <a:endParaRPr lang="en-US" sz="2000"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 name="Rectangle 3">
            <a:extLst>
              <a:ext uri="{FF2B5EF4-FFF2-40B4-BE49-F238E27FC236}">
                <a16:creationId xmlns:a16="http://schemas.microsoft.com/office/drawing/2014/main" id="{73D7606E-E6AE-49ED-BFA6-8286082CDE56}"/>
              </a:ext>
            </a:extLst>
          </p:cNvPr>
          <p:cNvSpPr/>
          <p:nvPr/>
        </p:nvSpPr>
        <p:spPr bwMode="auto">
          <a:xfrm>
            <a:off x="1106905" y="1694697"/>
            <a:ext cx="2212223" cy="3019425"/>
          </a:xfrm>
          <a:prstGeom prst="rect">
            <a:avLst/>
          </a:prstGeom>
          <a:noFill/>
          <a:ln w="381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5" name="TextBox 4">
            <a:extLst>
              <a:ext uri="{FF2B5EF4-FFF2-40B4-BE49-F238E27FC236}">
                <a16:creationId xmlns:a16="http://schemas.microsoft.com/office/drawing/2014/main" id="{B5ED26A8-6701-4F9C-B3DB-28B3AD45E26C}"/>
              </a:ext>
            </a:extLst>
          </p:cNvPr>
          <p:cNvSpPr txBox="1"/>
          <p:nvPr/>
        </p:nvSpPr>
        <p:spPr>
          <a:xfrm>
            <a:off x="1331495" y="1911747"/>
            <a:ext cx="1764631" cy="2585323"/>
          </a:xfrm>
          <a:prstGeom prst="rect">
            <a:avLst/>
          </a:prstGeom>
          <a:noFill/>
        </p:spPr>
        <p:txBody>
          <a:bodyPr wrap="square" lIns="0" tIns="0" rIns="0" bIns="0" rtlCol="0">
            <a:spAutoFit/>
          </a:bodyPr>
          <a:lstStyle/>
          <a:p>
            <a:pPr algn="ctr"/>
            <a:r>
              <a:rPr lang="en-IN" sz="2800" dirty="0">
                <a:solidFill>
                  <a:srgbClr val="002060"/>
                </a:solidFill>
                <a:latin typeface="Segoe UI Light" pitchFamily="34" charset="0"/>
              </a:rPr>
              <a:t>UI</a:t>
            </a:r>
          </a:p>
          <a:p>
            <a:pPr algn="ctr"/>
            <a:endParaRPr lang="en-IN" sz="2800" dirty="0">
              <a:solidFill>
                <a:srgbClr val="002060"/>
              </a:solidFill>
              <a:latin typeface="Segoe UI Light" pitchFamily="34" charset="0"/>
            </a:endParaRPr>
          </a:p>
          <a:p>
            <a:pPr algn="ctr"/>
            <a:r>
              <a:rPr lang="en-IN" sz="2800" dirty="0">
                <a:solidFill>
                  <a:srgbClr val="002060"/>
                </a:solidFill>
                <a:latin typeface="Segoe UI Light" pitchFamily="34" charset="0"/>
              </a:rPr>
              <a:t>Business</a:t>
            </a:r>
          </a:p>
          <a:p>
            <a:pPr algn="ctr"/>
            <a:r>
              <a:rPr lang="en-IN" sz="2800" dirty="0">
                <a:solidFill>
                  <a:srgbClr val="002060"/>
                </a:solidFill>
                <a:latin typeface="Segoe UI Light" pitchFamily="34" charset="0"/>
              </a:rPr>
              <a:t>Logic</a:t>
            </a:r>
          </a:p>
          <a:p>
            <a:pPr algn="ctr"/>
            <a:endParaRPr lang="en-IN" sz="2800" dirty="0">
              <a:solidFill>
                <a:srgbClr val="002060"/>
              </a:solidFill>
              <a:latin typeface="Segoe UI Light" pitchFamily="34" charset="0"/>
            </a:endParaRPr>
          </a:p>
          <a:p>
            <a:pPr algn="ctr"/>
            <a:r>
              <a:rPr lang="en-IN" sz="2800" dirty="0">
                <a:solidFill>
                  <a:srgbClr val="002060"/>
                </a:solidFill>
                <a:latin typeface="Segoe UI Light" pitchFamily="34" charset="0"/>
              </a:rPr>
              <a:t>DAL</a:t>
            </a:r>
            <a:endParaRPr lang="en-US" sz="2800" dirty="0" err="1">
              <a:solidFill>
                <a:srgbClr val="002060"/>
              </a:solidFill>
              <a:latin typeface="Segoe UI Light" pitchFamily="34" charset="0"/>
            </a:endParaRPr>
          </a:p>
        </p:txBody>
      </p:sp>
      <p:cxnSp>
        <p:nvCxnSpPr>
          <p:cNvPr id="7" name="Straight Connector 6">
            <a:extLst>
              <a:ext uri="{FF2B5EF4-FFF2-40B4-BE49-F238E27FC236}">
                <a16:creationId xmlns:a16="http://schemas.microsoft.com/office/drawing/2014/main" id="{FAF2852E-C3B3-4F52-82F7-F9B54545C412}"/>
              </a:ext>
            </a:extLst>
          </p:cNvPr>
          <p:cNvCxnSpPr/>
          <p:nvPr/>
        </p:nvCxnSpPr>
        <p:spPr>
          <a:xfrm>
            <a:off x="1235243" y="2582779"/>
            <a:ext cx="1987633"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D7B51BC-38AE-4A61-9FA3-258E1EBEE6D9}"/>
              </a:ext>
            </a:extLst>
          </p:cNvPr>
          <p:cNvCxnSpPr/>
          <p:nvPr/>
        </p:nvCxnSpPr>
        <p:spPr>
          <a:xfrm>
            <a:off x="1235243" y="3858126"/>
            <a:ext cx="1987633"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0FA0A89-A0BC-4856-9CCD-EA7062558775}"/>
              </a:ext>
            </a:extLst>
          </p:cNvPr>
          <p:cNvSpPr/>
          <p:nvPr/>
        </p:nvSpPr>
        <p:spPr bwMode="auto">
          <a:xfrm>
            <a:off x="713874" y="1443789"/>
            <a:ext cx="2975810" cy="4684295"/>
          </a:xfrm>
          <a:prstGeom prst="rect">
            <a:avLst/>
          </a:prstGeom>
          <a:noFill/>
          <a:ln w="381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0" name="TextBox 9">
            <a:extLst>
              <a:ext uri="{FF2B5EF4-FFF2-40B4-BE49-F238E27FC236}">
                <a16:creationId xmlns:a16="http://schemas.microsoft.com/office/drawing/2014/main" id="{6AC9701E-8156-4C06-A030-3BCBFB35F0EA}"/>
              </a:ext>
            </a:extLst>
          </p:cNvPr>
          <p:cNvSpPr txBox="1"/>
          <p:nvPr/>
        </p:nvSpPr>
        <p:spPr>
          <a:xfrm>
            <a:off x="940407" y="394735"/>
            <a:ext cx="2522743" cy="984885"/>
          </a:xfrm>
          <a:prstGeom prst="rect">
            <a:avLst/>
          </a:prstGeom>
          <a:noFill/>
        </p:spPr>
        <p:txBody>
          <a:bodyPr wrap="none" lIns="0" tIns="0" rIns="0" bIns="0" rtlCol="0">
            <a:spAutoFit/>
          </a:bodyPr>
          <a:lstStyle/>
          <a:p>
            <a:pPr algn="ctr"/>
            <a:r>
              <a:rPr lang="en-IN" sz="3200" b="1" spc="3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Monolithic</a:t>
            </a:r>
          </a:p>
          <a:p>
            <a:pPr algn="ctr"/>
            <a:r>
              <a:rPr lang="en-IN" sz="3200" b="1" spc="3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Architecture</a:t>
            </a:r>
            <a:endParaRPr lang="en-US" sz="3200" b="1" spc="3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
        <p:nvSpPr>
          <p:cNvPr id="11" name="Rectangle 10">
            <a:extLst>
              <a:ext uri="{FF2B5EF4-FFF2-40B4-BE49-F238E27FC236}">
                <a16:creationId xmlns:a16="http://schemas.microsoft.com/office/drawing/2014/main" id="{1107968F-26F1-439F-98FA-AF5663B25DB8}"/>
              </a:ext>
            </a:extLst>
          </p:cNvPr>
          <p:cNvSpPr/>
          <p:nvPr/>
        </p:nvSpPr>
        <p:spPr bwMode="auto">
          <a:xfrm>
            <a:off x="4235116" y="1443789"/>
            <a:ext cx="7716252" cy="4684295"/>
          </a:xfrm>
          <a:prstGeom prst="rect">
            <a:avLst/>
          </a:prstGeom>
          <a:noFill/>
          <a:ln w="381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2" name="TextBox 11">
            <a:extLst>
              <a:ext uri="{FF2B5EF4-FFF2-40B4-BE49-F238E27FC236}">
                <a16:creationId xmlns:a16="http://schemas.microsoft.com/office/drawing/2014/main" id="{B9314947-CAC0-446B-88B8-2E60344D47F2}"/>
              </a:ext>
            </a:extLst>
          </p:cNvPr>
          <p:cNvSpPr txBox="1"/>
          <p:nvPr/>
        </p:nvSpPr>
        <p:spPr>
          <a:xfrm>
            <a:off x="4314366" y="394735"/>
            <a:ext cx="7637002" cy="984885"/>
          </a:xfrm>
          <a:prstGeom prst="rect">
            <a:avLst/>
          </a:prstGeom>
          <a:noFill/>
        </p:spPr>
        <p:txBody>
          <a:bodyPr wrap="square" lIns="0" tIns="0" rIns="0" bIns="0" rtlCol="0">
            <a:spAutoFit/>
          </a:bodyPr>
          <a:lstStyle/>
          <a:p>
            <a:pPr algn="ctr"/>
            <a:r>
              <a:rPr lang="en-IN" sz="3200" b="1" spc="3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Microservices</a:t>
            </a:r>
          </a:p>
          <a:p>
            <a:pPr algn="ctr"/>
            <a:r>
              <a:rPr lang="en-IN" sz="3200" b="1" spc="3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Architecture</a:t>
            </a:r>
            <a:endParaRPr lang="en-US" sz="3200" b="1" spc="3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
        <p:nvSpPr>
          <p:cNvPr id="13" name="Flowchart: Magnetic Disk 12">
            <a:extLst>
              <a:ext uri="{FF2B5EF4-FFF2-40B4-BE49-F238E27FC236}">
                <a16:creationId xmlns:a16="http://schemas.microsoft.com/office/drawing/2014/main" id="{77C50B6E-BD08-406F-9A11-C271C1DB59DD}"/>
              </a:ext>
            </a:extLst>
          </p:cNvPr>
          <p:cNvSpPr/>
          <p:nvPr/>
        </p:nvSpPr>
        <p:spPr bwMode="auto">
          <a:xfrm>
            <a:off x="4531895" y="4883693"/>
            <a:ext cx="2212223" cy="1061036"/>
          </a:xfrm>
          <a:prstGeom prst="flowChartMagneticDisk">
            <a:avLst/>
          </a:prstGeom>
          <a:solidFill>
            <a:srgbClr val="00206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IN" sz="20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DATABASE</a:t>
            </a:r>
            <a:endParaRPr lang="en-US" sz="2000"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4" name="Flowchart: Magnetic Disk 13">
            <a:extLst>
              <a:ext uri="{FF2B5EF4-FFF2-40B4-BE49-F238E27FC236}">
                <a16:creationId xmlns:a16="http://schemas.microsoft.com/office/drawing/2014/main" id="{9F898489-DE0B-4732-ABE9-39148553F8D2}"/>
              </a:ext>
            </a:extLst>
          </p:cNvPr>
          <p:cNvSpPr/>
          <p:nvPr/>
        </p:nvSpPr>
        <p:spPr bwMode="auto">
          <a:xfrm>
            <a:off x="6987130" y="4883693"/>
            <a:ext cx="2212223" cy="1061036"/>
          </a:xfrm>
          <a:prstGeom prst="flowChartMagneticDisk">
            <a:avLst/>
          </a:prstGeom>
          <a:solidFill>
            <a:srgbClr val="00206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IN" sz="20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DATABASE</a:t>
            </a:r>
            <a:endParaRPr lang="en-US" sz="2000"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 name="Flowchart: Magnetic Disk 14">
            <a:extLst>
              <a:ext uri="{FF2B5EF4-FFF2-40B4-BE49-F238E27FC236}">
                <a16:creationId xmlns:a16="http://schemas.microsoft.com/office/drawing/2014/main" id="{7F0467F4-9096-42E1-996A-B8B465D00CFF}"/>
              </a:ext>
            </a:extLst>
          </p:cNvPr>
          <p:cNvSpPr/>
          <p:nvPr/>
        </p:nvSpPr>
        <p:spPr bwMode="auto">
          <a:xfrm>
            <a:off x="9469249" y="4883693"/>
            <a:ext cx="2212223" cy="1061036"/>
          </a:xfrm>
          <a:prstGeom prst="flowChartMagneticDisk">
            <a:avLst/>
          </a:prstGeom>
          <a:solidFill>
            <a:srgbClr val="00206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IN" sz="20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DATABASE</a:t>
            </a:r>
            <a:endParaRPr lang="en-US" sz="2000"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7" name="Oval 16">
            <a:extLst>
              <a:ext uri="{FF2B5EF4-FFF2-40B4-BE49-F238E27FC236}">
                <a16:creationId xmlns:a16="http://schemas.microsoft.com/office/drawing/2014/main" id="{EA017E06-F6EB-4223-8227-55F759A18922}"/>
              </a:ext>
            </a:extLst>
          </p:cNvPr>
          <p:cNvSpPr/>
          <p:nvPr/>
        </p:nvSpPr>
        <p:spPr bwMode="auto">
          <a:xfrm>
            <a:off x="7636043" y="1568862"/>
            <a:ext cx="834190" cy="810889"/>
          </a:xfrm>
          <a:prstGeom prst="ellips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8" name="Rectangle 17">
            <a:extLst>
              <a:ext uri="{FF2B5EF4-FFF2-40B4-BE49-F238E27FC236}">
                <a16:creationId xmlns:a16="http://schemas.microsoft.com/office/drawing/2014/main" id="{1FF35669-5D0A-4676-AB05-9D6AC085ECD3}"/>
              </a:ext>
            </a:extLst>
          </p:cNvPr>
          <p:cNvSpPr/>
          <p:nvPr/>
        </p:nvSpPr>
        <p:spPr>
          <a:xfrm>
            <a:off x="7781268" y="1649650"/>
            <a:ext cx="543739" cy="584775"/>
          </a:xfrm>
          <a:prstGeom prst="rect">
            <a:avLst/>
          </a:prstGeom>
        </p:spPr>
        <p:txBody>
          <a:bodyPr wrap="none">
            <a:spAutoFit/>
          </a:bodyPr>
          <a:lstStyle/>
          <a:p>
            <a:pPr algn="ctr"/>
            <a:r>
              <a:rPr lang="en-IN" sz="3200" dirty="0">
                <a:solidFill>
                  <a:srgbClr val="002060"/>
                </a:solidFill>
                <a:latin typeface="Segoe UI Light" pitchFamily="34" charset="0"/>
              </a:rPr>
              <a:t>UI</a:t>
            </a:r>
          </a:p>
        </p:txBody>
      </p:sp>
      <p:pic>
        <p:nvPicPr>
          <p:cNvPr id="19" name="Picture 18">
            <a:extLst>
              <a:ext uri="{FF2B5EF4-FFF2-40B4-BE49-F238E27FC236}">
                <a16:creationId xmlns:a16="http://schemas.microsoft.com/office/drawing/2014/main" id="{7CBF936C-9650-4888-84AD-83CEC685A23B}"/>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16000" y1="71538" x2="84923" y2="68846"/>
                      </a14:backgroundRemoval>
                    </a14:imgEffect>
                  </a14:imgLayer>
                </a14:imgProps>
              </a:ext>
            </a:extLst>
          </a:blip>
          <a:srcRect l="10148" t="21660" r="13673" b="23928"/>
          <a:stretch/>
        </p:blipFill>
        <p:spPr>
          <a:xfrm>
            <a:off x="9746479" y="497305"/>
            <a:ext cx="1501939" cy="858252"/>
          </a:xfrm>
          <a:prstGeom prst="rect">
            <a:avLst/>
          </a:prstGeom>
        </p:spPr>
      </p:pic>
      <p:sp>
        <p:nvSpPr>
          <p:cNvPr id="20" name="TextBox 19">
            <a:extLst>
              <a:ext uri="{FF2B5EF4-FFF2-40B4-BE49-F238E27FC236}">
                <a16:creationId xmlns:a16="http://schemas.microsoft.com/office/drawing/2014/main" id="{8A35881F-CF57-4C75-87A7-2A17AC42C8E3}"/>
              </a:ext>
            </a:extLst>
          </p:cNvPr>
          <p:cNvSpPr txBox="1"/>
          <p:nvPr/>
        </p:nvSpPr>
        <p:spPr>
          <a:xfrm>
            <a:off x="4967213" y="4053531"/>
            <a:ext cx="1341586" cy="307777"/>
          </a:xfrm>
          <a:prstGeom prst="rect">
            <a:avLst/>
          </a:prstGeom>
          <a:noFill/>
        </p:spPr>
        <p:txBody>
          <a:bodyPr wrap="none" lIns="0" tIns="0" rIns="0" bIns="0" rtlCol="0">
            <a:spAutoFit/>
          </a:bodyPr>
          <a:lstStyle/>
          <a:p>
            <a:r>
              <a:rPr lang="en-IN" sz="2000" dirty="0">
                <a:gradFill>
                  <a:gsLst>
                    <a:gs pos="0">
                      <a:schemeClr val="tx1">
                        <a:lumMod val="75000"/>
                        <a:lumOff val="25000"/>
                      </a:schemeClr>
                    </a:gs>
                    <a:gs pos="80000">
                      <a:schemeClr val="tx1">
                        <a:lumMod val="65000"/>
                        <a:lumOff val="35000"/>
                      </a:schemeClr>
                    </a:gs>
                  </a:gsLst>
                  <a:lin ang="16200000" scaled="0"/>
                </a:gradFill>
                <a:latin typeface="Calibri" panose="020F0502020204030204" pitchFamily="34" charset="0"/>
                <a:cs typeface="Calibri" panose="020F0502020204030204" pitchFamily="34" charset="0"/>
              </a:rPr>
              <a:t>Microservice</a:t>
            </a:r>
            <a:endParaRPr lang="en-US" sz="2000" dirty="0" err="1">
              <a:gradFill>
                <a:gsLst>
                  <a:gs pos="0">
                    <a:schemeClr val="tx1">
                      <a:lumMod val="75000"/>
                      <a:lumOff val="25000"/>
                    </a:schemeClr>
                  </a:gs>
                  <a:gs pos="80000">
                    <a:schemeClr val="tx1">
                      <a:lumMod val="65000"/>
                      <a:lumOff val="35000"/>
                    </a:schemeClr>
                  </a:gs>
                </a:gsLst>
                <a:lin ang="16200000" scaled="0"/>
              </a:gradFill>
              <a:latin typeface="Calibri" panose="020F0502020204030204" pitchFamily="34" charset="0"/>
              <a:cs typeface="Calibri" panose="020F0502020204030204" pitchFamily="34" charset="0"/>
            </a:endParaRPr>
          </a:p>
        </p:txBody>
      </p:sp>
      <p:cxnSp>
        <p:nvCxnSpPr>
          <p:cNvPr id="23" name="Straight Arrow Connector 22">
            <a:extLst>
              <a:ext uri="{FF2B5EF4-FFF2-40B4-BE49-F238E27FC236}">
                <a16:creationId xmlns:a16="http://schemas.microsoft.com/office/drawing/2014/main" id="{E0A1FAAF-4B78-40F7-83B5-CB9FCC1F78CE}"/>
              </a:ext>
            </a:extLst>
          </p:cNvPr>
          <p:cNvCxnSpPr>
            <a:stCxn id="20" idx="2"/>
            <a:endCxn id="13" idx="1"/>
          </p:cNvCxnSpPr>
          <p:nvPr/>
        </p:nvCxnSpPr>
        <p:spPr>
          <a:xfrm>
            <a:off x="5638006" y="4361308"/>
            <a:ext cx="1" cy="522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EBBF630-59C8-4D5D-B9C4-AE8E607841D2}"/>
              </a:ext>
            </a:extLst>
          </p:cNvPr>
          <p:cNvSpPr txBox="1"/>
          <p:nvPr/>
        </p:nvSpPr>
        <p:spPr>
          <a:xfrm>
            <a:off x="7321922" y="4053531"/>
            <a:ext cx="1341586" cy="307777"/>
          </a:xfrm>
          <a:prstGeom prst="rect">
            <a:avLst/>
          </a:prstGeom>
          <a:noFill/>
        </p:spPr>
        <p:txBody>
          <a:bodyPr wrap="none" lIns="0" tIns="0" rIns="0" bIns="0" rtlCol="0">
            <a:spAutoFit/>
          </a:bodyPr>
          <a:lstStyle/>
          <a:p>
            <a:r>
              <a:rPr lang="en-IN" sz="2000" dirty="0">
                <a:gradFill>
                  <a:gsLst>
                    <a:gs pos="0">
                      <a:schemeClr val="tx1">
                        <a:lumMod val="75000"/>
                        <a:lumOff val="25000"/>
                      </a:schemeClr>
                    </a:gs>
                    <a:gs pos="80000">
                      <a:schemeClr val="tx1">
                        <a:lumMod val="65000"/>
                        <a:lumOff val="35000"/>
                      </a:schemeClr>
                    </a:gs>
                  </a:gsLst>
                  <a:lin ang="16200000" scaled="0"/>
                </a:gradFill>
                <a:latin typeface="Calibri" panose="020F0502020204030204" pitchFamily="34" charset="0"/>
                <a:cs typeface="Calibri" panose="020F0502020204030204" pitchFamily="34" charset="0"/>
              </a:rPr>
              <a:t>Microservice</a:t>
            </a:r>
            <a:endParaRPr lang="en-US" sz="2000" dirty="0" err="1">
              <a:gradFill>
                <a:gsLst>
                  <a:gs pos="0">
                    <a:schemeClr val="tx1">
                      <a:lumMod val="75000"/>
                      <a:lumOff val="25000"/>
                    </a:schemeClr>
                  </a:gs>
                  <a:gs pos="80000">
                    <a:schemeClr val="tx1">
                      <a:lumMod val="65000"/>
                      <a:lumOff val="35000"/>
                    </a:schemeClr>
                  </a:gs>
                </a:gsLst>
                <a:lin ang="16200000" scaled="0"/>
              </a:gradFill>
              <a:latin typeface="Calibri" panose="020F0502020204030204" pitchFamily="34" charset="0"/>
              <a:cs typeface="Calibri" panose="020F0502020204030204" pitchFamily="34" charset="0"/>
            </a:endParaRPr>
          </a:p>
        </p:txBody>
      </p:sp>
      <p:cxnSp>
        <p:nvCxnSpPr>
          <p:cNvPr id="25" name="Straight Arrow Connector 24">
            <a:extLst>
              <a:ext uri="{FF2B5EF4-FFF2-40B4-BE49-F238E27FC236}">
                <a16:creationId xmlns:a16="http://schemas.microsoft.com/office/drawing/2014/main" id="{E95D4224-F61A-4432-8C4F-60F34A0CF164}"/>
              </a:ext>
            </a:extLst>
          </p:cNvPr>
          <p:cNvCxnSpPr>
            <a:stCxn id="24" idx="2"/>
          </p:cNvCxnSpPr>
          <p:nvPr/>
        </p:nvCxnSpPr>
        <p:spPr>
          <a:xfrm>
            <a:off x="7992715" y="4361308"/>
            <a:ext cx="1" cy="522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659A622-F85C-40E6-9226-964644113C53}"/>
              </a:ext>
            </a:extLst>
          </p:cNvPr>
          <p:cNvSpPr txBox="1"/>
          <p:nvPr/>
        </p:nvSpPr>
        <p:spPr>
          <a:xfrm>
            <a:off x="9677279" y="3073021"/>
            <a:ext cx="1341586" cy="307777"/>
          </a:xfrm>
          <a:prstGeom prst="rect">
            <a:avLst/>
          </a:prstGeom>
          <a:noFill/>
        </p:spPr>
        <p:txBody>
          <a:bodyPr wrap="none" lIns="0" tIns="0" rIns="0" bIns="0" rtlCol="0">
            <a:spAutoFit/>
          </a:bodyPr>
          <a:lstStyle/>
          <a:p>
            <a:r>
              <a:rPr lang="en-IN" sz="2000" dirty="0">
                <a:gradFill>
                  <a:gsLst>
                    <a:gs pos="0">
                      <a:schemeClr val="tx1">
                        <a:lumMod val="75000"/>
                        <a:lumOff val="25000"/>
                      </a:schemeClr>
                    </a:gs>
                    <a:gs pos="80000">
                      <a:schemeClr val="tx1">
                        <a:lumMod val="65000"/>
                        <a:lumOff val="35000"/>
                      </a:schemeClr>
                    </a:gs>
                  </a:gsLst>
                  <a:lin ang="16200000" scaled="0"/>
                </a:gradFill>
                <a:latin typeface="Calibri" panose="020F0502020204030204" pitchFamily="34" charset="0"/>
                <a:cs typeface="Calibri" panose="020F0502020204030204" pitchFamily="34" charset="0"/>
              </a:rPr>
              <a:t>Microservice</a:t>
            </a:r>
            <a:endParaRPr lang="en-US" sz="2000" dirty="0" err="1">
              <a:gradFill>
                <a:gsLst>
                  <a:gs pos="0">
                    <a:schemeClr val="tx1">
                      <a:lumMod val="75000"/>
                      <a:lumOff val="25000"/>
                    </a:schemeClr>
                  </a:gs>
                  <a:gs pos="80000">
                    <a:schemeClr val="tx1">
                      <a:lumMod val="65000"/>
                      <a:lumOff val="35000"/>
                    </a:schemeClr>
                  </a:gs>
                </a:gsLst>
                <a:lin ang="16200000" scaled="0"/>
              </a:gradFill>
              <a:latin typeface="Calibri" panose="020F0502020204030204" pitchFamily="34" charset="0"/>
              <a:cs typeface="Calibri" panose="020F0502020204030204" pitchFamily="34" charset="0"/>
            </a:endParaRPr>
          </a:p>
        </p:txBody>
      </p:sp>
      <p:cxnSp>
        <p:nvCxnSpPr>
          <p:cNvPr id="27" name="Straight Arrow Connector 26">
            <a:extLst>
              <a:ext uri="{FF2B5EF4-FFF2-40B4-BE49-F238E27FC236}">
                <a16:creationId xmlns:a16="http://schemas.microsoft.com/office/drawing/2014/main" id="{B009F6EB-B35E-443D-A9B3-87D19509B263}"/>
              </a:ext>
            </a:extLst>
          </p:cNvPr>
          <p:cNvCxnSpPr>
            <a:cxnSpLocks/>
            <a:stCxn id="26" idx="2"/>
            <a:endCxn id="35" idx="0"/>
          </p:cNvCxnSpPr>
          <p:nvPr/>
        </p:nvCxnSpPr>
        <p:spPr>
          <a:xfrm>
            <a:off x="10348072" y="3380798"/>
            <a:ext cx="159814" cy="666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228AF6E-9A0B-46F1-BB0B-4990DCDA82CC}"/>
              </a:ext>
            </a:extLst>
          </p:cNvPr>
          <p:cNvCxnSpPr>
            <a:stCxn id="17" idx="3"/>
            <a:endCxn id="20" idx="0"/>
          </p:cNvCxnSpPr>
          <p:nvPr/>
        </p:nvCxnSpPr>
        <p:spPr>
          <a:xfrm flipH="1">
            <a:off x="5638006" y="2260999"/>
            <a:ext cx="2120201" cy="17925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FEE3500-EFE1-4A2A-89CD-21CC4C9BCB9B}"/>
              </a:ext>
            </a:extLst>
          </p:cNvPr>
          <p:cNvCxnSpPr>
            <a:stCxn id="17" idx="4"/>
            <a:endCxn id="24" idx="0"/>
          </p:cNvCxnSpPr>
          <p:nvPr/>
        </p:nvCxnSpPr>
        <p:spPr>
          <a:xfrm flipH="1">
            <a:off x="7992715" y="2379751"/>
            <a:ext cx="60423" cy="1673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A88372D-88CF-4BEC-A83F-3B285B774C20}"/>
              </a:ext>
            </a:extLst>
          </p:cNvPr>
          <p:cNvCxnSpPr>
            <a:cxnSpLocks/>
            <a:stCxn id="17" idx="6"/>
            <a:endCxn id="26" idx="0"/>
          </p:cNvCxnSpPr>
          <p:nvPr/>
        </p:nvCxnSpPr>
        <p:spPr>
          <a:xfrm>
            <a:off x="8470233" y="1974307"/>
            <a:ext cx="1877839" cy="1098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4FC23D9-193B-4C39-9700-92A04CAABAF1}"/>
              </a:ext>
            </a:extLst>
          </p:cNvPr>
          <p:cNvSpPr txBox="1"/>
          <p:nvPr/>
        </p:nvSpPr>
        <p:spPr>
          <a:xfrm>
            <a:off x="9837093" y="4047219"/>
            <a:ext cx="1341586" cy="307777"/>
          </a:xfrm>
          <a:prstGeom prst="rect">
            <a:avLst/>
          </a:prstGeom>
          <a:noFill/>
        </p:spPr>
        <p:txBody>
          <a:bodyPr wrap="none" lIns="0" tIns="0" rIns="0" bIns="0" rtlCol="0">
            <a:spAutoFit/>
          </a:bodyPr>
          <a:lstStyle/>
          <a:p>
            <a:r>
              <a:rPr lang="en-IN" sz="2000" dirty="0">
                <a:gradFill>
                  <a:gsLst>
                    <a:gs pos="0">
                      <a:schemeClr val="tx1">
                        <a:lumMod val="75000"/>
                        <a:lumOff val="25000"/>
                      </a:schemeClr>
                    </a:gs>
                    <a:gs pos="80000">
                      <a:schemeClr val="tx1">
                        <a:lumMod val="65000"/>
                        <a:lumOff val="35000"/>
                      </a:schemeClr>
                    </a:gs>
                  </a:gsLst>
                  <a:lin ang="16200000" scaled="0"/>
                </a:gradFill>
                <a:latin typeface="Calibri" panose="020F0502020204030204" pitchFamily="34" charset="0"/>
                <a:cs typeface="Calibri" panose="020F0502020204030204" pitchFamily="34" charset="0"/>
              </a:rPr>
              <a:t>Microservice</a:t>
            </a:r>
            <a:endParaRPr lang="en-US" sz="2000" dirty="0" err="1">
              <a:gradFill>
                <a:gsLst>
                  <a:gs pos="0">
                    <a:schemeClr val="tx1">
                      <a:lumMod val="75000"/>
                      <a:lumOff val="25000"/>
                    </a:schemeClr>
                  </a:gs>
                  <a:gs pos="80000">
                    <a:schemeClr val="tx1">
                      <a:lumMod val="65000"/>
                      <a:lumOff val="35000"/>
                    </a:schemeClr>
                  </a:gs>
                </a:gsLst>
                <a:lin ang="16200000" scaled="0"/>
              </a:gradFill>
              <a:latin typeface="Calibri" panose="020F0502020204030204" pitchFamily="34" charset="0"/>
              <a:cs typeface="Calibri" panose="020F0502020204030204" pitchFamily="34" charset="0"/>
            </a:endParaRPr>
          </a:p>
        </p:txBody>
      </p:sp>
      <p:cxnSp>
        <p:nvCxnSpPr>
          <p:cNvPr id="36" name="Straight Arrow Connector 35">
            <a:extLst>
              <a:ext uri="{FF2B5EF4-FFF2-40B4-BE49-F238E27FC236}">
                <a16:creationId xmlns:a16="http://schemas.microsoft.com/office/drawing/2014/main" id="{83636994-353E-44FC-96D5-38D10B67AAFA}"/>
              </a:ext>
            </a:extLst>
          </p:cNvPr>
          <p:cNvCxnSpPr>
            <a:stCxn id="35" idx="2"/>
          </p:cNvCxnSpPr>
          <p:nvPr/>
        </p:nvCxnSpPr>
        <p:spPr>
          <a:xfrm>
            <a:off x="10507886" y="4354996"/>
            <a:ext cx="1" cy="522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215AFBA-0537-4519-B99B-BD2C121DCA4E}"/>
              </a:ext>
            </a:extLst>
          </p:cNvPr>
          <p:cNvCxnSpPr>
            <a:cxnSpLocks/>
            <a:stCxn id="17" idx="5"/>
          </p:cNvCxnSpPr>
          <p:nvPr/>
        </p:nvCxnSpPr>
        <p:spPr>
          <a:xfrm>
            <a:off x="8348069" y="2260999"/>
            <a:ext cx="1721743" cy="1786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C356797-73CA-4A5A-A7FE-21E3B2217381}"/>
              </a:ext>
            </a:extLst>
          </p:cNvPr>
          <p:cNvCxnSpPr>
            <a:stCxn id="26" idx="1"/>
          </p:cNvCxnSpPr>
          <p:nvPr/>
        </p:nvCxnSpPr>
        <p:spPr>
          <a:xfrm flipH="1">
            <a:off x="5954233" y="3226910"/>
            <a:ext cx="3723046" cy="8203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7742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up)">
                                      <p:cBhvr>
                                        <p:cTn id="21" dur="500"/>
                                        <p:tgtEl>
                                          <p:spTgt spid="9"/>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up)">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wipe(up)">
                                      <p:cBhvr>
                                        <p:cTn id="49" dur="500"/>
                                        <p:tgtEl>
                                          <p:spTgt spid="29"/>
                                        </p:tgtEl>
                                      </p:cBhvr>
                                    </p:animEffect>
                                  </p:childTnLst>
                                </p:cTn>
                              </p:par>
                              <p:par>
                                <p:cTn id="50" presetID="22" presetClass="entr" presetSubtype="1" fill="hold"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wipe(up)">
                                      <p:cBhvr>
                                        <p:cTn id="52" dur="500"/>
                                        <p:tgtEl>
                                          <p:spTgt spid="31"/>
                                        </p:tgtEl>
                                      </p:cBhvr>
                                    </p:animEffect>
                                  </p:childTnLst>
                                </p:cTn>
                              </p:par>
                              <p:par>
                                <p:cTn id="53" presetID="22" presetClass="entr" presetSubtype="1"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wipe(up)">
                                      <p:cBhvr>
                                        <p:cTn id="55" dur="500"/>
                                        <p:tgtEl>
                                          <p:spTgt spid="40"/>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wipe(up)">
                                      <p:cBhvr>
                                        <p:cTn id="58" dur="500"/>
                                        <p:tgtEl>
                                          <p:spTgt spid="20"/>
                                        </p:tgtEl>
                                      </p:cBhvr>
                                    </p:animEffect>
                                  </p:childTnLst>
                                </p:cTn>
                              </p:par>
                              <p:par>
                                <p:cTn id="59" presetID="22" presetClass="entr" presetSubtype="1"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wipe(up)">
                                      <p:cBhvr>
                                        <p:cTn id="61" dur="500"/>
                                        <p:tgtEl>
                                          <p:spTgt spid="24"/>
                                        </p:tgtEl>
                                      </p:cBhvr>
                                    </p:animEffect>
                                  </p:childTnLst>
                                </p:cTn>
                              </p:par>
                              <p:par>
                                <p:cTn id="62" presetID="22" presetClass="entr" presetSubtype="1" fill="hold" grpId="0" nodeType="with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wipe(up)">
                                      <p:cBhvr>
                                        <p:cTn id="64" dur="500"/>
                                        <p:tgtEl>
                                          <p:spTgt spid="35"/>
                                        </p:tgtEl>
                                      </p:cBhvr>
                                    </p:animEffect>
                                  </p:childTnLst>
                                </p:cTn>
                              </p:par>
                              <p:par>
                                <p:cTn id="65" presetID="22" presetClass="entr" presetSubtype="1"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wipe(up)">
                                      <p:cBhvr>
                                        <p:cTn id="67" dur="500"/>
                                        <p:tgtEl>
                                          <p:spTgt spid="23"/>
                                        </p:tgtEl>
                                      </p:cBhvr>
                                    </p:animEffect>
                                  </p:childTnLst>
                                </p:cTn>
                              </p:par>
                              <p:par>
                                <p:cTn id="68" presetID="22" presetClass="entr" presetSubtype="1" fill="hold"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wipe(up)">
                                      <p:cBhvr>
                                        <p:cTn id="70" dur="500"/>
                                        <p:tgtEl>
                                          <p:spTgt spid="25"/>
                                        </p:tgtEl>
                                      </p:cBhvr>
                                    </p:animEffect>
                                  </p:childTnLst>
                                </p:cTn>
                              </p:par>
                              <p:par>
                                <p:cTn id="71" presetID="22" presetClass="entr" presetSubtype="1"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wipe(up)">
                                      <p:cBhvr>
                                        <p:cTn id="73" dur="500"/>
                                        <p:tgtEl>
                                          <p:spTgt spid="36"/>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33"/>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26"/>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27"/>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9" grpId="0" animBg="1"/>
      <p:bldP spid="10" grpId="0"/>
      <p:bldP spid="11" grpId="0" animBg="1"/>
      <p:bldP spid="12" grpId="0"/>
      <p:bldP spid="13" grpId="0" animBg="1"/>
      <p:bldP spid="14" grpId="0" animBg="1"/>
      <p:bldP spid="15" grpId="0" animBg="1"/>
      <p:bldP spid="17" grpId="0" animBg="1"/>
      <p:bldP spid="18" grpId="0"/>
      <p:bldP spid="20" grpId="0"/>
      <p:bldP spid="24" grpId="0"/>
      <p:bldP spid="26" grpId="0"/>
      <p:bldP spid="3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998AEB6-5EC5-4AFE-946F-13ADED4D7966}"/>
              </a:ext>
            </a:extLst>
          </p:cNvPr>
          <p:cNvSpPr/>
          <p:nvPr/>
        </p:nvSpPr>
        <p:spPr>
          <a:xfrm>
            <a:off x="664695" y="1585115"/>
            <a:ext cx="4754470" cy="4093428"/>
          </a:xfrm>
          <a:prstGeom prst="rect">
            <a:avLst/>
          </a:prstGeom>
        </p:spPr>
        <p:txBody>
          <a:bodyPr wrap="square">
            <a:spAutoFit/>
          </a:bodyPr>
          <a:lstStyle/>
          <a:p>
            <a:endParaRPr lang="en-IN" sz="1000" dirty="0"/>
          </a:p>
          <a:p>
            <a:r>
              <a:rPr lang="en-IN" sz="1000" dirty="0"/>
              <a:t>$</a:t>
            </a:r>
            <a:r>
              <a:rPr lang="en-IN" sz="1000" dirty="0" err="1"/>
              <a:t>resourcegroup</a:t>
            </a:r>
            <a:r>
              <a:rPr lang="en-IN" sz="1000" dirty="0"/>
              <a:t>="</a:t>
            </a:r>
            <a:r>
              <a:rPr lang="en-IN" sz="1000" dirty="0" err="1"/>
              <a:t>wordpressappservice</a:t>
            </a:r>
            <a:r>
              <a:rPr lang="en-IN" sz="1000" dirty="0"/>
              <a:t>"</a:t>
            </a:r>
          </a:p>
          <a:p>
            <a:r>
              <a:rPr lang="en-IN" sz="1000" dirty="0"/>
              <a:t>$location="</a:t>
            </a:r>
            <a:r>
              <a:rPr lang="en-IN" sz="1000" dirty="0" err="1"/>
              <a:t>southeastasia</a:t>
            </a:r>
            <a:r>
              <a:rPr lang="en-IN" sz="1000" dirty="0"/>
              <a:t>"</a:t>
            </a:r>
          </a:p>
          <a:p>
            <a:r>
              <a:rPr lang="en-IN" sz="1000" dirty="0" err="1"/>
              <a:t>az</a:t>
            </a:r>
            <a:r>
              <a:rPr lang="en-IN" sz="1000" dirty="0"/>
              <a:t> group create -l $location -n $</a:t>
            </a:r>
            <a:r>
              <a:rPr lang="en-IN" sz="1000" dirty="0" err="1"/>
              <a:t>resourcegroup</a:t>
            </a:r>
            <a:endParaRPr lang="en-IN" sz="1000" dirty="0"/>
          </a:p>
          <a:p>
            <a:endParaRPr lang="en-IN" sz="1000" dirty="0"/>
          </a:p>
          <a:p>
            <a:r>
              <a:rPr lang="en-IN" sz="1000" dirty="0"/>
              <a:t>$</a:t>
            </a:r>
            <a:r>
              <a:rPr lang="en-IN" sz="1000" dirty="0" err="1"/>
              <a:t>planname</a:t>
            </a:r>
            <a:r>
              <a:rPr lang="en-IN" sz="1000" dirty="0"/>
              <a:t>="</a:t>
            </a:r>
            <a:r>
              <a:rPr lang="en-IN" sz="1000" dirty="0" err="1"/>
              <a:t>wordpressappservice</a:t>
            </a:r>
            <a:r>
              <a:rPr lang="en-IN" sz="1000" dirty="0"/>
              <a:t>"</a:t>
            </a:r>
          </a:p>
          <a:p>
            <a:r>
              <a:rPr lang="en-IN" sz="1000" dirty="0" err="1"/>
              <a:t>az</a:t>
            </a:r>
            <a:r>
              <a:rPr lang="en-IN" sz="1000" dirty="0"/>
              <a:t> </a:t>
            </a:r>
            <a:r>
              <a:rPr lang="en-IN" sz="1000" dirty="0" err="1"/>
              <a:t>appservice</a:t>
            </a:r>
            <a:r>
              <a:rPr lang="en-IN" sz="1000" dirty="0"/>
              <a:t> plan create -n $</a:t>
            </a:r>
            <a:r>
              <a:rPr lang="en-IN" sz="1000" dirty="0" err="1"/>
              <a:t>planname</a:t>
            </a:r>
            <a:r>
              <a:rPr lang="en-IN" sz="1000" dirty="0"/>
              <a:t> -g $</a:t>
            </a:r>
            <a:r>
              <a:rPr lang="en-IN" sz="1000" dirty="0" err="1"/>
              <a:t>resourceGroup</a:t>
            </a:r>
            <a:r>
              <a:rPr lang="en-IN" sz="1000" dirty="0"/>
              <a:t> `</a:t>
            </a:r>
          </a:p>
          <a:p>
            <a:r>
              <a:rPr lang="en-IN" sz="1000" dirty="0"/>
              <a:t>-l $location --is-</a:t>
            </a:r>
            <a:r>
              <a:rPr lang="en-IN" sz="1000" dirty="0" err="1"/>
              <a:t>linux</a:t>
            </a:r>
            <a:r>
              <a:rPr lang="en-IN" sz="1000" dirty="0"/>
              <a:t> --</a:t>
            </a:r>
            <a:r>
              <a:rPr lang="en-IN" sz="1000" dirty="0" err="1"/>
              <a:t>sku</a:t>
            </a:r>
            <a:r>
              <a:rPr lang="en-IN" sz="1000" dirty="0"/>
              <a:t> S1</a:t>
            </a:r>
          </a:p>
          <a:p>
            <a:endParaRPr lang="en-IN" sz="1000" dirty="0"/>
          </a:p>
          <a:p>
            <a:r>
              <a:rPr lang="en-IN" sz="1000" dirty="0"/>
              <a:t>$</a:t>
            </a:r>
            <a:r>
              <a:rPr lang="en-IN" sz="1000" dirty="0" err="1"/>
              <a:t>mysqlservername</a:t>
            </a:r>
            <a:r>
              <a:rPr lang="en-IN" sz="1000" dirty="0"/>
              <a:t>="mysql-wpasd123"</a:t>
            </a:r>
          </a:p>
          <a:p>
            <a:r>
              <a:rPr lang="en-IN" sz="1000" dirty="0"/>
              <a:t>$</a:t>
            </a:r>
            <a:r>
              <a:rPr lang="en-IN" sz="1000" dirty="0" err="1"/>
              <a:t>adminuser</a:t>
            </a:r>
            <a:r>
              <a:rPr lang="en-IN" sz="1000" dirty="0"/>
              <a:t>="</a:t>
            </a:r>
            <a:r>
              <a:rPr lang="en-IN" sz="1000" dirty="0" err="1"/>
              <a:t>wpadmin</a:t>
            </a:r>
            <a:r>
              <a:rPr lang="en-IN" sz="1000" dirty="0"/>
              <a:t>"</a:t>
            </a:r>
          </a:p>
          <a:p>
            <a:r>
              <a:rPr lang="en-IN" sz="1000" dirty="0"/>
              <a:t>$</a:t>
            </a:r>
            <a:r>
              <a:rPr lang="en-IN" sz="1000" dirty="0" err="1"/>
              <a:t>adminpassword</a:t>
            </a:r>
            <a:r>
              <a:rPr lang="en-IN" sz="1000" dirty="0"/>
              <a:t>="Maruti@123"</a:t>
            </a:r>
          </a:p>
          <a:p>
            <a:r>
              <a:rPr lang="en-IN" sz="1000" dirty="0" err="1"/>
              <a:t>az</a:t>
            </a:r>
            <a:r>
              <a:rPr lang="en-IN" sz="1000" dirty="0"/>
              <a:t> </a:t>
            </a:r>
            <a:r>
              <a:rPr lang="en-IN" sz="1000" dirty="0" err="1"/>
              <a:t>mysql</a:t>
            </a:r>
            <a:r>
              <a:rPr lang="en-IN" sz="1000" dirty="0"/>
              <a:t> server create -g $</a:t>
            </a:r>
            <a:r>
              <a:rPr lang="en-IN" sz="1000" dirty="0" err="1"/>
              <a:t>resourcegroup</a:t>
            </a:r>
            <a:r>
              <a:rPr lang="en-IN" sz="1000" dirty="0"/>
              <a:t> -n $</a:t>
            </a:r>
            <a:r>
              <a:rPr lang="en-IN" sz="1000" dirty="0" err="1"/>
              <a:t>mysqlservername</a:t>
            </a:r>
            <a:r>
              <a:rPr lang="en-IN" sz="1000" dirty="0"/>
              <a:t> `</a:t>
            </a:r>
          </a:p>
          <a:p>
            <a:r>
              <a:rPr lang="en-IN" sz="1000" dirty="0"/>
              <a:t> --admin-user $</a:t>
            </a:r>
            <a:r>
              <a:rPr lang="en-IN" sz="1000" dirty="0" err="1"/>
              <a:t>adminuser</a:t>
            </a:r>
            <a:r>
              <a:rPr lang="en-IN" sz="1000" dirty="0"/>
              <a:t> --admin-password $</a:t>
            </a:r>
            <a:r>
              <a:rPr lang="en-IN" sz="1000" dirty="0" err="1"/>
              <a:t>adminpassword</a:t>
            </a:r>
            <a:r>
              <a:rPr lang="en-IN" sz="1000" dirty="0"/>
              <a:t> `</a:t>
            </a:r>
          </a:p>
          <a:p>
            <a:r>
              <a:rPr lang="en-IN" sz="1000" dirty="0"/>
              <a:t> -l $location `</a:t>
            </a:r>
          </a:p>
          <a:p>
            <a:r>
              <a:rPr lang="en-IN" sz="1000" dirty="0"/>
              <a:t> --</a:t>
            </a:r>
            <a:r>
              <a:rPr lang="en-IN" sz="1000" dirty="0" err="1"/>
              <a:t>ssl</a:t>
            </a:r>
            <a:r>
              <a:rPr lang="en-IN" sz="1000" dirty="0"/>
              <a:t>-enforcement Disabled `</a:t>
            </a:r>
          </a:p>
          <a:p>
            <a:r>
              <a:rPr lang="en-IN" sz="1000" dirty="0"/>
              <a:t> --</a:t>
            </a:r>
            <a:r>
              <a:rPr lang="en-IN" sz="1000" dirty="0" err="1"/>
              <a:t>sku</a:t>
            </a:r>
            <a:r>
              <a:rPr lang="en-IN" sz="1000" dirty="0"/>
              <a:t>-name GP_Gen5_2 --version 5.7</a:t>
            </a:r>
          </a:p>
          <a:p>
            <a:endParaRPr lang="en-IN" sz="1000" dirty="0"/>
          </a:p>
          <a:p>
            <a:r>
              <a:rPr lang="en-IN" sz="1000" dirty="0" err="1"/>
              <a:t>az</a:t>
            </a:r>
            <a:r>
              <a:rPr lang="en-IN" sz="1000" dirty="0"/>
              <a:t> </a:t>
            </a:r>
            <a:r>
              <a:rPr lang="en-IN" sz="1000" dirty="0" err="1"/>
              <a:t>mysql</a:t>
            </a:r>
            <a:r>
              <a:rPr lang="en-IN" sz="1000" dirty="0"/>
              <a:t> server firewall-rule create -g $</a:t>
            </a:r>
            <a:r>
              <a:rPr lang="en-IN" sz="1000" dirty="0" err="1"/>
              <a:t>resourcegroup</a:t>
            </a:r>
            <a:r>
              <a:rPr lang="en-IN" sz="1000" dirty="0"/>
              <a:t> `</a:t>
            </a:r>
          </a:p>
          <a:p>
            <a:r>
              <a:rPr lang="en-IN" sz="1000" dirty="0"/>
              <a:t>--server $</a:t>
            </a:r>
            <a:r>
              <a:rPr lang="en-IN" sz="1000" dirty="0" err="1"/>
              <a:t>mysqlservername</a:t>
            </a:r>
            <a:r>
              <a:rPr lang="en-IN" sz="1000" dirty="0"/>
              <a:t> --name </a:t>
            </a:r>
            <a:r>
              <a:rPr lang="en-IN" sz="1000" dirty="0" err="1"/>
              <a:t>AllowAppService</a:t>
            </a:r>
            <a:r>
              <a:rPr lang="en-IN" sz="1000" dirty="0"/>
              <a:t> `</a:t>
            </a:r>
          </a:p>
          <a:p>
            <a:r>
              <a:rPr lang="en-IN" sz="1000" dirty="0"/>
              <a:t>--start-</a:t>
            </a:r>
            <a:r>
              <a:rPr lang="en-IN" sz="1000" dirty="0" err="1"/>
              <a:t>ip</a:t>
            </a:r>
            <a:r>
              <a:rPr lang="en-IN" sz="1000" dirty="0"/>
              <a:t>-address 0.0.0.0 --end-</a:t>
            </a:r>
            <a:r>
              <a:rPr lang="en-IN" sz="1000" dirty="0" err="1"/>
              <a:t>ip</a:t>
            </a:r>
            <a:r>
              <a:rPr lang="en-IN" sz="1000" dirty="0"/>
              <a:t>-address 0.0.0.0</a:t>
            </a:r>
          </a:p>
          <a:p>
            <a:endParaRPr lang="en-IN" sz="1000" dirty="0"/>
          </a:p>
          <a:p>
            <a:r>
              <a:rPr lang="en-IN" sz="1000" dirty="0"/>
              <a:t>$</a:t>
            </a:r>
            <a:r>
              <a:rPr lang="en-IN" sz="1000" dirty="0" err="1"/>
              <a:t>appname</a:t>
            </a:r>
            <a:r>
              <a:rPr lang="en-IN" sz="1000" dirty="0"/>
              <a:t>="wordpress-wpasd123"</a:t>
            </a:r>
          </a:p>
          <a:p>
            <a:r>
              <a:rPr lang="en-IN" sz="1000" dirty="0"/>
              <a:t>$</a:t>
            </a:r>
            <a:r>
              <a:rPr lang="en-IN" sz="1000" dirty="0" err="1"/>
              <a:t>dockerrepo</a:t>
            </a:r>
            <a:r>
              <a:rPr lang="en-IN" sz="1000" dirty="0"/>
              <a:t>="</a:t>
            </a:r>
            <a:r>
              <a:rPr lang="en-IN" sz="1000" dirty="0" err="1"/>
              <a:t>wordpress</a:t>
            </a:r>
            <a:r>
              <a:rPr lang="en-IN" sz="1000" dirty="0"/>
              <a:t>"</a:t>
            </a:r>
          </a:p>
          <a:p>
            <a:r>
              <a:rPr lang="en-IN" sz="1000" dirty="0" err="1"/>
              <a:t>az</a:t>
            </a:r>
            <a:r>
              <a:rPr lang="en-IN" sz="1000" dirty="0"/>
              <a:t> </a:t>
            </a:r>
            <a:r>
              <a:rPr lang="en-IN" sz="1000" dirty="0" err="1"/>
              <a:t>webapp</a:t>
            </a:r>
            <a:r>
              <a:rPr lang="en-IN" sz="1000" dirty="0"/>
              <a:t> create -n $</a:t>
            </a:r>
            <a:r>
              <a:rPr lang="en-IN" sz="1000" dirty="0" err="1"/>
              <a:t>appname</a:t>
            </a:r>
            <a:r>
              <a:rPr lang="en-IN" sz="1000" dirty="0"/>
              <a:t> -g $</a:t>
            </a:r>
            <a:r>
              <a:rPr lang="en-IN" sz="1000" dirty="0" err="1"/>
              <a:t>resourcegroup</a:t>
            </a:r>
            <a:r>
              <a:rPr lang="en-IN" sz="1000" dirty="0"/>
              <a:t> --plan $</a:t>
            </a:r>
            <a:r>
              <a:rPr lang="en-IN" sz="1000" dirty="0" err="1"/>
              <a:t>planname</a:t>
            </a:r>
            <a:r>
              <a:rPr lang="en-IN" sz="1000" dirty="0"/>
              <a:t> -</a:t>
            </a:r>
            <a:r>
              <a:rPr lang="en-IN" sz="1000" dirty="0" err="1"/>
              <a:t>i</a:t>
            </a:r>
            <a:r>
              <a:rPr lang="en-IN" sz="1000" dirty="0"/>
              <a:t> $</a:t>
            </a:r>
            <a:r>
              <a:rPr lang="en-IN" sz="1000" dirty="0" err="1"/>
              <a:t>dockerrepo</a:t>
            </a:r>
            <a:endParaRPr lang="en-IN" sz="1000" dirty="0"/>
          </a:p>
        </p:txBody>
      </p:sp>
    </p:spTree>
    <p:extLst>
      <p:ext uri="{BB962C8B-B14F-4D97-AF65-F5344CB8AC3E}">
        <p14:creationId xmlns:p14="http://schemas.microsoft.com/office/powerpoint/2010/main" val="160815136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94367B-4F7B-4740-A35B-2CC166B861C7}"/>
              </a:ext>
            </a:extLst>
          </p:cNvPr>
          <p:cNvSpPr txBox="1"/>
          <p:nvPr/>
        </p:nvSpPr>
        <p:spPr>
          <a:xfrm>
            <a:off x="726141" y="416859"/>
            <a:ext cx="10233212" cy="861774"/>
          </a:xfrm>
          <a:prstGeom prst="rect">
            <a:avLst/>
          </a:prstGeom>
          <a:noFill/>
        </p:spPr>
        <p:txBody>
          <a:bodyPr wrap="square" lIns="0" tIns="0" rIns="0" bIns="0" rtlCol="0">
            <a:spAutoFit/>
          </a:bodyPr>
          <a:lstStyle/>
          <a:p>
            <a:r>
              <a:rPr lang="en-IN" sz="2800" dirty="0">
                <a:solidFill>
                  <a:srgbClr val="FF0000"/>
                </a:solidFill>
                <a:latin typeface="Segoe UI Light" pitchFamily="34" charset="0"/>
              </a:rPr>
              <a:t>Now we need to connect our app with </a:t>
            </a:r>
            <a:r>
              <a:rPr lang="en-IN" sz="2800" dirty="0" err="1">
                <a:solidFill>
                  <a:srgbClr val="FF0000"/>
                </a:solidFill>
                <a:latin typeface="Segoe UI Light" pitchFamily="34" charset="0"/>
              </a:rPr>
              <a:t>mysql</a:t>
            </a:r>
            <a:r>
              <a:rPr lang="en-IN" sz="2800" dirty="0">
                <a:solidFill>
                  <a:srgbClr val="FF0000"/>
                </a:solidFill>
                <a:latin typeface="Segoe UI Light" pitchFamily="34" charset="0"/>
              </a:rPr>
              <a:t> </a:t>
            </a:r>
            <a:r>
              <a:rPr lang="en-IN" sz="2800" dirty="0" err="1">
                <a:solidFill>
                  <a:srgbClr val="FF0000"/>
                </a:solidFill>
                <a:latin typeface="Segoe UI Light" pitchFamily="34" charset="0"/>
              </a:rPr>
              <a:t>db</a:t>
            </a:r>
            <a:endParaRPr lang="en-IN" sz="2800" dirty="0">
              <a:solidFill>
                <a:srgbClr val="FF0000"/>
              </a:solidFill>
              <a:latin typeface="Segoe UI Light" pitchFamily="34" charset="0"/>
            </a:endParaRPr>
          </a:p>
          <a:p>
            <a:r>
              <a:rPr lang="en-IN" sz="2800" dirty="0">
                <a:solidFill>
                  <a:srgbClr val="FF0000"/>
                </a:solidFill>
                <a:latin typeface="Segoe UI Light" pitchFamily="34" charset="0"/>
              </a:rPr>
              <a:t>So with configuration params which are required</a:t>
            </a:r>
          </a:p>
        </p:txBody>
      </p:sp>
      <p:pic>
        <p:nvPicPr>
          <p:cNvPr id="3" name="Picture 2">
            <a:extLst>
              <a:ext uri="{FF2B5EF4-FFF2-40B4-BE49-F238E27FC236}">
                <a16:creationId xmlns:a16="http://schemas.microsoft.com/office/drawing/2014/main" id="{2483C6A2-29E1-4232-8E13-7BB2CF9D915A}"/>
              </a:ext>
            </a:extLst>
          </p:cNvPr>
          <p:cNvPicPr>
            <a:picLocks noChangeAspect="1"/>
          </p:cNvPicPr>
          <p:nvPr/>
        </p:nvPicPr>
        <p:blipFill>
          <a:blip r:embed="rId2"/>
          <a:stretch>
            <a:fillRect/>
          </a:stretch>
        </p:blipFill>
        <p:spPr>
          <a:xfrm>
            <a:off x="419473" y="1634377"/>
            <a:ext cx="11463091" cy="1431551"/>
          </a:xfrm>
          <a:prstGeom prst="rect">
            <a:avLst/>
          </a:prstGeom>
        </p:spPr>
      </p:pic>
      <p:pic>
        <p:nvPicPr>
          <p:cNvPr id="4" name="Picture 3">
            <a:extLst>
              <a:ext uri="{FF2B5EF4-FFF2-40B4-BE49-F238E27FC236}">
                <a16:creationId xmlns:a16="http://schemas.microsoft.com/office/drawing/2014/main" id="{282EDCF9-3446-48DD-BEE4-F2E73E2F4DCF}"/>
              </a:ext>
            </a:extLst>
          </p:cNvPr>
          <p:cNvPicPr>
            <a:picLocks noChangeAspect="1"/>
          </p:cNvPicPr>
          <p:nvPr/>
        </p:nvPicPr>
        <p:blipFill>
          <a:blip r:embed="rId3"/>
          <a:stretch>
            <a:fillRect/>
          </a:stretch>
        </p:blipFill>
        <p:spPr>
          <a:xfrm>
            <a:off x="419473" y="3288086"/>
            <a:ext cx="7540677" cy="2480702"/>
          </a:xfrm>
          <a:prstGeom prst="rect">
            <a:avLst/>
          </a:prstGeom>
        </p:spPr>
      </p:pic>
    </p:spTree>
    <p:extLst>
      <p:ext uri="{BB962C8B-B14F-4D97-AF65-F5344CB8AC3E}">
        <p14:creationId xmlns:p14="http://schemas.microsoft.com/office/powerpoint/2010/main" val="360168770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02F689-3C48-4943-B45A-93337576AC74}"/>
              </a:ext>
            </a:extLst>
          </p:cNvPr>
          <p:cNvPicPr>
            <a:picLocks noChangeAspect="1"/>
          </p:cNvPicPr>
          <p:nvPr/>
        </p:nvPicPr>
        <p:blipFill>
          <a:blip r:embed="rId2"/>
          <a:stretch>
            <a:fillRect/>
          </a:stretch>
        </p:blipFill>
        <p:spPr>
          <a:xfrm>
            <a:off x="848939" y="342900"/>
            <a:ext cx="9334500" cy="6172200"/>
          </a:xfrm>
          <a:prstGeom prst="rect">
            <a:avLst/>
          </a:prstGeom>
        </p:spPr>
      </p:pic>
    </p:spTree>
    <p:extLst>
      <p:ext uri="{BB962C8B-B14F-4D97-AF65-F5344CB8AC3E}">
        <p14:creationId xmlns:p14="http://schemas.microsoft.com/office/powerpoint/2010/main" val="68783977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F9A664-EAB3-4B32-9E87-B34B8BC5D8D2}"/>
              </a:ext>
            </a:extLst>
          </p:cNvPr>
          <p:cNvPicPr>
            <a:picLocks noChangeAspect="1"/>
          </p:cNvPicPr>
          <p:nvPr/>
        </p:nvPicPr>
        <p:blipFill>
          <a:blip r:embed="rId2"/>
          <a:stretch>
            <a:fillRect/>
          </a:stretch>
        </p:blipFill>
        <p:spPr>
          <a:xfrm>
            <a:off x="678888" y="415738"/>
            <a:ext cx="9324975" cy="4762500"/>
          </a:xfrm>
          <a:prstGeom prst="rect">
            <a:avLst/>
          </a:prstGeom>
        </p:spPr>
      </p:pic>
    </p:spTree>
    <p:extLst>
      <p:ext uri="{BB962C8B-B14F-4D97-AF65-F5344CB8AC3E}">
        <p14:creationId xmlns:p14="http://schemas.microsoft.com/office/powerpoint/2010/main" val="322321833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28A610-F8CC-4E6F-A762-501D24FC2470}"/>
              </a:ext>
            </a:extLst>
          </p:cNvPr>
          <p:cNvPicPr>
            <a:picLocks noChangeAspect="1"/>
          </p:cNvPicPr>
          <p:nvPr/>
        </p:nvPicPr>
        <p:blipFill>
          <a:blip r:embed="rId2"/>
          <a:stretch>
            <a:fillRect/>
          </a:stretch>
        </p:blipFill>
        <p:spPr>
          <a:xfrm>
            <a:off x="1257761" y="0"/>
            <a:ext cx="8705113" cy="6858000"/>
          </a:xfrm>
          <a:prstGeom prst="rect">
            <a:avLst/>
          </a:prstGeom>
        </p:spPr>
      </p:pic>
    </p:spTree>
    <p:extLst>
      <p:ext uri="{BB962C8B-B14F-4D97-AF65-F5344CB8AC3E}">
        <p14:creationId xmlns:p14="http://schemas.microsoft.com/office/powerpoint/2010/main" val="383002462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6B2B98-BBDC-4E87-87F2-F585EB77066E}"/>
              </a:ext>
            </a:extLst>
          </p:cNvPr>
          <p:cNvPicPr>
            <a:picLocks noChangeAspect="1"/>
          </p:cNvPicPr>
          <p:nvPr/>
        </p:nvPicPr>
        <p:blipFill>
          <a:blip r:embed="rId2"/>
          <a:stretch>
            <a:fillRect/>
          </a:stretch>
        </p:blipFill>
        <p:spPr>
          <a:xfrm>
            <a:off x="2184399" y="175091"/>
            <a:ext cx="6448425" cy="6238875"/>
          </a:xfrm>
          <a:prstGeom prst="rect">
            <a:avLst/>
          </a:prstGeom>
        </p:spPr>
      </p:pic>
    </p:spTree>
    <p:extLst>
      <p:ext uri="{BB962C8B-B14F-4D97-AF65-F5344CB8AC3E}">
        <p14:creationId xmlns:p14="http://schemas.microsoft.com/office/powerpoint/2010/main" val="72883016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2924E8-E28F-48E6-B6BA-1B6C22A47132}"/>
              </a:ext>
            </a:extLst>
          </p:cNvPr>
          <p:cNvPicPr>
            <a:picLocks noChangeAspect="1"/>
          </p:cNvPicPr>
          <p:nvPr/>
        </p:nvPicPr>
        <p:blipFill>
          <a:blip r:embed="rId2"/>
          <a:stretch>
            <a:fillRect/>
          </a:stretch>
        </p:blipFill>
        <p:spPr>
          <a:xfrm>
            <a:off x="495673" y="395287"/>
            <a:ext cx="9153525" cy="6067425"/>
          </a:xfrm>
          <a:prstGeom prst="rect">
            <a:avLst/>
          </a:prstGeom>
        </p:spPr>
      </p:pic>
    </p:spTree>
    <p:extLst>
      <p:ext uri="{BB962C8B-B14F-4D97-AF65-F5344CB8AC3E}">
        <p14:creationId xmlns:p14="http://schemas.microsoft.com/office/powerpoint/2010/main" val="392094801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3D8AA59-ABF7-4841-8B74-D85B859A3C5C}"/>
              </a:ext>
            </a:extLst>
          </p:cNvPr>
          <p:cNvSpPr/>
          <p:nvPr/>
        </p:nvSpPr>
        <p:spPr>
          <a:xfrm>
            <a:off x="2281518" y="232403"/>
            <a:ext cx="6092825" cy="5747727"/>
          </a:xfrm>
          <a:prstGeom prst="rect">
            <a:avLst/>
          </a:prstGeom>
        </p:spPr>
        <p:txBody>
          <a:bodyPr>
            <a:spAutoFit/>
          </a:bodyPr>
          <a:lstStyle/>
          <a:p>
            <a:endParaRPr lang="en-IN" sz="1050" dirty="0"/>
          </a:p>
          <a:p>
            <a:r>
              <a:rPr lang="en-IN" sz="1050" dirty="0"/>
              <a:t>$</a:t>
            </a:r>
            <a:r>
              <a:rPr lang="en-IN" sz="1050" dirty="0" err="1"/>
              <a:t>resourcegroup</a:t>
            </a:r>
            <a:r>
              <a:rPr lang="en-IN" sz="1050" dirty="0"/>
              <a:t>="</a:t>
            </a:r>
            <a:r>
              <a:rPr lang="en-IN" sz="1050" dirty="0" err="1"/>
              <a:t>wordpressappservice</a:t>
            </a:r>
            <a:r>
              <a:rPr lang="en-IN" sz="1050" dirty="0"/>
              <a:t>"</a:t>
            </a:r>
          </a:p>
          <a:p>
            <a:r>
              <a:rPr lang="en-IN" sz="1050" dirty="0"/>
              <a:t>$location="</a:t>
            </a:r>
            <a:r>
              <a:rPr lang="en-IN" sz="1050" dirty="0" err="1"/>
              <a:t>southeastasia</a:t>
            </a:r>
            <a:r>
              <a:rPr lang="en-IN" sz="1050" dirty="0"/>
              <a:t>"</a:t>
            </a:r>
          </a:p>
          <a:p>
            <a:r>
              <a:rPr lang="en-IN" sz="1050" dirty="0" err="1"/>
              <a:t>az</a:t>
            </a:r>
            <a:r>
              <a:rPr lang="en-IN" sz="1050" dirty="0"/>
              <a:t> group create -l $location -n $</a:t>
            </a:r>
            <a:r>
              <a:rPr lang="en-IN" sz="1050" dirty="0" err="1"/>
              <a:t>resourcegroup</a:t>
            </a:r>
            <a:endParaRPr lang="en-IN" sz="1050" dirty="0"/>
          </a:p>
          <a:p>
            <a:endParaRPr lang="en-IN" sz="1050" dirty="0"/>
          </a:p>
          <a:p>
            <a:r>
              <a:rPr lang="en-IN" sz="1050" dirty="0"/>
              <a:t>$</a:t>
            </a:r>
            <a:r>
              <a:rPr lang="en-IN" sz="1050" dirty="0" err="1"/>
              <a:t>planname</a:t>
            </a:r>
            <a:r>
              <a:rPr lang="en-IN" sz="1050" dirty="0"/>
              <a:t>="</a:t>
            </a:r>
            <a:r>
              <a:rPr lang="en-IN" sz="1050" dirty="0" err="1"/>
              <a:t>wordpressappservice</a:t>
            </a:r>
            <a:r>
              <a:rPr lang="en-IN" sz="1050" dirty="0"/>
              <a:t>"</a:t>
            </a:r>
          </a:p>
          <a:p>
            <a:r>
              <a:rPr lang="en-IN" sz="1050" dirty="0" err="1"/>
              <a:t>az</a:t>
            </a:r>
            <a:r>
              <a:rPr lang="en-IN" sz="1050" dirty="0"/>
              <a:t> </a:t>
            </a:r>
            <a:r>
              <a:rPr lang="en-IN" sz="1050" dirty="0" err="1"/>
              <a:t>appservice</a:t>
            </a:r>
            <a:r>
              <a:rPr lang="en-IN" sz="1050" dirty="0"/>
              <a:t> plan create -n $</a:t>
            </a:r>
            <a:r>
              <a:rPr lang="en-IN" sz="1050" dirty="0" err="1"/>
              <a:t>planname</a:t>
            </a:r>
            <a:r>
              <a:rPr lang="en-IN" sz="1050" dirty="0"/>
              <a:t> -g $</a:t>
            </a:r>
            <a:r>
              <a:rPr lang="en-IN" sz="1050" dirty="0" err="1"/>
              <a:t>resourceGroup</a:t>
            </a:r>
            <a:r>
              <a:rPr lang="en-IN" sz="1050" dirty="0"/>
              <a:t> `</a:t>
            </a:r>
          </a:p>
          <a:p>
            <a:r>
              <a:rPr lang="en-IN" sz="1050" dirty="0"/>
              <a:t>-l $location --is-</a:t>
            </a:r>
            <a:r>
              <a:rPr lang="en-IN" sz="1050" dirty="0" err="1"/>
              <a:t>linux</a:t>
            </a:r>
            <a:r>
              <a:rPr lang="en-IN" sz="1050" dirty="0"/>
              <a:t> --</a:t>
            </a:r>
            <a:r>
              <a:rPr lang="en-IN" sz="1050" dirty="0" err="1"/>
              <a:t>sku</a:t>
            </a:r>
            <a:r>
              <a:rPr lang="en-IN" sz="1050" dirty="0"/>
              <a:t> S1</a:t>
            </a:r>
          </a:p>
          <a:p>
            <a:endParaRPr lang="en-IN" sz="1050" dirty="0"/>
          </a:p>
          <a:p>
            <a:r>
              <a:rPr lang="en-IN" sz="1050" dirty="0"/>
              <a:t>$</a:t>
            </a:r>
            <a:r>
              <a:rPr lang="en-IN" sz="1050" dirty="0" err="1"/>
              <a:t>mysqlservername</a:t>
            </a:r>
            <a:r>
              <a:rPr lang="en-IN" sz="1050" dirty="0"/>
              <a:t>="mysql-wpasd123"</a:t>
            </a:r>
          </a:p>
          <a:p>
            <a:r>
              <a:rPr lang="en-IN" sz="1050" dirty="0"/>
              <a:t>$</a:t>
            </a:r>
            <a:r>
              <a:rPr lang="en-IN" sz="1050" dirty="0" err="1"/>
              <a:t>adminuser</a:t>
            </a:r>
            <a:r>
              <a:rPr lang="en-IN" sz="1050" dirty="0"/>
              <a:t>="</a:t>
            </a:r>
            <a:r>
              <a:rPr lang="en-IN" sz="1050" dirty="0" err="1"/>
              <a:t>wpadmin</a:t>
            </a:r>
            <a:r>
              <a:rPr lang="en-IN" sz="1050" dirty="0"/>
              <a:t>"</a:t>
            </a:r>
          </a:p>
          <a:p>
            <a:r>
              <a:rPr lang="en-IN" sz="1050" dirty="0"/>
              <a:t>$</a:t>
            </a:r>
            <a:r>
              <a:rPr lang="en-IN" sz="1050" dirty="0" err="1"/>
              <a:t>adminpassword</a:t>
            </a:r>
            <a:r>
              <a:rPr lang="en-IN" sz="1050" dirty="0"/>
              <a:t>="Maruti@123"</a:t>
            </a:r>
          </a:p>
          <a:p>
            <a:r>
              <a:rPr lang="en-IN" sz="1050" dirty="0" err="1"/>
              <a:t>az</a:t>
            </a:r>
            <a:r>
              <a:rPr lang="en-IN" sz="1050" dirty="0"/>
              <a:t> </a:t>
            </a:r>
            <a:r>
              <a:rPr lang="en-IN" sz="1050" dirty="0" err="1"/>
              <a:t>mysql</a:t>
            </a:r>
            <a:r>
              <a:rPr lang="en-IN" sz="1050" dirty="0"/>
              <a:t> server create -g $</a:t>
            </a:r>
            <a:r>
              <a:rPr lang="en-IN" sz="1050" dirty="0" err="1"/>
              <a:t>resourcegroup</a:t>
            </a:r>
            <a:r>
              <a:rPr lang="en-IN" sz="1050" dirty="0"/>
              <a:t> -n $</a:t>
            </a:r>
            <a:r>
              <a:rPr lang="en-IN" sz="1050" dirty="0" err="1"/>
              <a:t>mysqlservername</a:t>
            </a:r>
            <a:r>
              <a:rPr lang="en-IN" sz="1050" dirty="0"/>
              <a:t> `</a:t>
            </a:r>
          </a:p>
          <a:p>
            <a:r>
              <a:rPr lang="en-IN" sz="1050" dirty="0"/>
              <a:t> --admin-user $</a:t>
            </a:r>
            <a:r>
              <a:rPr lang="en-IN" sz="1050" dirty="0" err="1"/>
              <a:t>adminuser</a:t>
            </a:r>
            <a:r>
              <a:rPr lang="en-IN" sz="1050" dirty="0"/>
              <a:t> --admin-password $</a:t>
            </a:r>
            <a:r>
              <a:rPr lang="en-IN" sz="1050" dirty="0" err="1"/>
              <a:t>adminpassword</a:t>
            </a:r>
            <a:r>
              <a:rPr lang="en-IN" sz="1050" dirty="0"/>
              <a:t> `</a:t>
            </a:r>
          </a:p>
          <a:p>
            <a:r>
              <a:rPr lang="en-IN" sz="1050" dirty="0"/>
              <a:t> -l $location `</a:t>
            </a:r>
          </a:p>
          <a:p>
            <a:r>
              <a:rPr lang="en-IN" sz="1050" dirty="0"/>
              <a:t> --</a:t>
            </a:r>
            <a:r>
              <a:rPr lang="en-IN" sz="1050" dirty="0" err="1"/>
              <a:t>ssl</a:t>
            </a:r>
            <a:r>
              <a:rPr lang="en-IN" sz="1050" dirty="0"/>
              <a:t>-enforcement Disabled `</a:t>
            </a:r>
          </a:p>
          <a:p>
            <a:r>
              <a:rPr lang="en-IN" sz="1050" dirty="0"/>
              <a:t> --</a:t>
            </a:r>
            <a:r>
              <a:rPr lang="en-IN" sz="1050" dirty="0" err="1"/>
              <a:t>sku</a:t>
            </a:r>
            <a:r>
              <a:rPr lang="en-IN" sz="1050" dirty="0"/>
              <a:t>-name GP_Gen5_2 --version 5.7</a:t>
            </a:r>
          </a:p>
          <a:p>
            <a:endParaRPr lang="en-IN" sz="1050" dirty="0"/>
          </a:p>
          <a:p>
            <a:r>
              <a:rPr lang="en-IN" sz="1050" dirty="0" err="1"/>
              <a:t>az</a:t>
            </a:r>
            <a:r>
              <a:rPr lang="en-IN" sz="1050" dirty="0"/>
              <a:t> </a:t>
            </a:r>
            <a:r>
              <a:rPr lang="en-IN" sz="1050" dirty="0" err="1"/>
              <a:t>mysql</a:t>
            </a:r>
            <a:r>
              <a:rPr lang="en-IN" sz="1050" dirty="0"/>
              <a:t> server firewall-rule create -g $</a:t>
            </a:r>
            <a:r>
              <a:rPr lang="en-IN" sz="1050" dirty="0" err="1"/>
              <a:t>resourcegroup</a:t>
            </a:r>
            <a:r>
              <a:rPr lang="en-IN" sz="1050" dirty="0"/>
              <a:t> `</a:t>
            </a:r>
          </a:p>
          <a:p>
            <a:r>
              <a:rPr lang="en-IN" sz="1050" dirty="0"/>
              <a:t>--server $</a:t>
            </a:r>
            <a:r>
              <a:rPr lang="en-IN" sz="1050" dirty="0" err="1"/>
              <a:t>mysqlservername</a:t>
            </a:r>
            <a:r>
              <a:rPr lang="en-IN" sz="1050" dirty="0"/>
              <a:t> --name </a:t>
            </a:r>
            <a:r>
              <a:rPr lang="en-IN" sz="1050" dirty="0" err="1"/>
              <a:t>AllowAppService</a:t>
            </a:r>
            <a:r>
              <a:rPr lang="en-IN" sz="1050" dirty="0"/>
              <a:t> `</a:t>
            </a:r>
          </a:p>
          <a:p>
            <a:r>
              <a:rPr lang="en-IN" sz="1050" dirty="0"/>
              <a:t>--start-</a:t>
            </a:r>
            <a:r>
              <a:rPr lang="en-IN" sz="1050" dirty="0" err="1"/>
              <a:t>ip</a:t>
            </a:r>
            <a:r>
              <a:rPr lang="en-IN" sz="1050" dirty="0"/>
              <a:t>-address 0.0.0.0 --end-</a:t>
            </a:r>
            <a:r>
              <a:rPr lang="en-IN" sz="1050" dirty="0" err="1"/>
              <a:t>ip</a:t>
            </a:r>
            <a:r>
              <a:rPr lang="en-IN" sz="1050" dirty="0"/>
              <a:t>-address 0.0.0.0</a:t>
            </a:r>
          </a:p>
          <a:p>
            <a:endParaRPr lang="en-IN" sz="1050" dirty="0"/>
          </a:p>
          <a:p>
            <a:r>
              <a:rPr lang="en-IN" sz="1050" dirty="0"/>
              <a:t>$</a:t>
            </a:r>
            <a:r>
              <a:rPr lang="en-IN" sz="1050" dirty="0" err="1"/>
              <a:t>appname</a:t>
            </a:r>
            <a:r>
              <a:rPr lang="en-IN" sz="1050" dirty="0"/>
              <a:t>="wordpress-wpasd123"</a:t>
            </a:r>
          </a:p>
          <a:p>
            <a:r>
              <a:rPr lang="en-IN" sz="1050" dirty="0"/>
              <a:t>$</a:t>
            </a:r>
            <a:r>
              <a:rPr lang="en-IN" sz="1050" dirty="0" err="1"/>
              <a:t>dockerrepo</a:t>
            </a:r>
            <a:r>
              <a:rPr lang="en-IN" sz="1050" dirty="0"/>
              <a:t>="</a:t>
            </a:r>
            <a:r>
              <a:rPr lang="en-IN" sz="1050" dirty="0" err="1"/>
              <a:t>wordpress</a:t>
            </a:r>
            <a:r>
              <a:rPr lang="en-IN" sz="1050" dirty="0"/>
              <a:t>"</a:t>
            </a:r>
          </a:p>
          <a:p>
            <a:r>
              <a:rPr lang="en-IN" sz="1050" dirty="0" err="1"/>
              <a:t>az</a:t>
            </a:r>
            <a:r>
              <a:rPr lang="en-IN" sz="1050" dirty="0"/>
              <a:t> </a:t>
            </a:r>
            <a:r>
              <a:rPr lang="en-IN" sz="1050" dirty="0" err="1"/>
              <a:t>webapp</a:t>
            </a:r>
            <a:r>
              <a:rPr lang="en-IN" sz="1050" dirty="0"/>
              <a:t> create -n $</a:t>
            </a:r>
            <a:r>
              <a:rPr lang="en-IN" sz="1050" dirty="0" err="1"/>
              <a:t>appname</a:t>
            </a:r>
            <a:r>
              <a:rPr lang="en-IN" sz="1050" dirty="0"/>
              <a:t> -g $</a:t>
            </a:r>
            <a:r>
              <a:rPr lang="en-IN" sz="1050" dirty="0" err="1"/>
              <a:t>resourcegroup</a:t>
            </a:r>
            <a:r>
              <a:rPr lang="en-IN" sz="1050" dirty="0"/>
              <a:t> --plan $</a:t>
            </a:r>
            <a:r>
              <a:rPr lang="en-IN" sz="1050" dirty="0" err="1"/>
              <a:t>planname</a:t>
            </a:r>
            <a:r>
              <a:rPr lang="en-IN" sz="1050" dirty="0"/>
              <a:t> -</a:t>
            </a:r>
            <a:r>
              <a:rPr lang="en-IN" sz="1050" dirty="0" err="1"/>
              <a:t>i</a:t>
            </a:r>
            <a:r>
              <a:rPr lang="en-IN" sz="1050" dirty="0"/>
              <a:t> $</a:t>
            </a:r>
            <a:r>
              <a:rPr lang="en-IN" sz="1050" dirty="0" err="1"/>
              <a:t>dockerrepo</a:t>
            </a:r>
            <a:endParaRPr lang="en-IN" sz="1050" dirty="0"/>
          </a:p>
          <a:p>
            <a:endParaRPr lang="en-IN" sz="1050" dirty="0"/>
          </a:p>
          <a:p>
            <a:r>
              <a:rPr lang="en-IN" sz="1050" dirty="0"/>
              <a:t>$</a:t>
            </a:r>
            <a:r>
              <a:rPr lang="en-IN" sz="1050" dirty="0" err="1"/>
              <a:t>wordpressdbhost</a:t>
            </a:r>
            <a:r>
              <a:rPr lang="en-IN" sz="1050" dirty="0"/>
              <a:t>=(</a:t>
            </a:r>
            <a:r>
              <a:rPr lang="en-IN" sz="1050" dirty="0" err="1"/>
              <a:t>az</a:t>
            </a:r>
            <a:r>
              <a:rPr lang="en-IN" sz="1050" dirty="0"/>
              <a:t> </a:t>
            </a:r>
            <a:r>
              <a:rPr lang="en-IN" sz="1050" dirty="0" err="1"/>
              <a:t>mysql</a:t>
            </a:r>
            <a:r>
              <a:rPr lang="en-IN" sz="1050" dirty="0"/>
              <a:t> server show -g $</a:t>
            </a:r>
            <a:r>
              <a:rPr lang="en-IN" sz="1050" dirty="0" err="1"/>
              <a:t>resourcegroup</a:t>
            </a:r>
            <a:r>
              <a:rPr lang="en-IN" sz="1050" dirty="0"/>
              <a:t> -n $</a:t>
            </a:r>
            <a:r>
              <a:rPr lang="en-IN" sz="1050" dirty="0" err="1"/>
              <a:t>mysqlservername</a:t>
            </a:r>
            <a:r>
              <a:rPr lang="en-IN" sz="1050" dirty="0"/>
              <a:t> --query "</a:t>
            </a:r>
            <a:r>
              <a:rPr lang="en-IN" sz="1050" dirty="0" err="1"/>
              <a:t>fullyQualifiedDomainName</a:t>
            </a:r>
            <a:r>
              <a:rPr lang="en-IN" sz="1050" dirty="0"/>
              <a:t>" -o </a:t>
            </a:r>
            <a:r>
              <a:rPr lang="en-IN" sz="1050" dirty="0" err="1"/>
              <a:t>tsv</a:t>
            </a:r>
            <a:r>
              <a:rPr lang="en-IN" sz="1050" dirty="0"/>
              <a:t>)</a:t>
            </a:r>
          </a:p>
          <a:p>
            <a:r>
              <a:rPr lang="en-IN" sz="1050" dirty="0"/>
              <a:t>$</a:t>
            </a:r>
            <a:r>
              <a:rPr lang="en-IN" sz="1050" dirty="0" err="1"/>
              <a:t>wordpressdbhost</a:t>
            </a:r>
            <a:endParaRPr lang="en-IN" sz="1050" dirty="0"/>
          </a:p>
          <a:p>
            <a:endParaRPr lang="en-IN" sz="1050" dirty="0"/>
          </a:p>
          <a:p>
            <a:r>
              <a:rPr lang="en-IN" sz="1050" dirty="0" err="1"/>
              <a:t>az</a:t>
            </a:r>
            <a:r>
              <a:rPr lang="en-IN" sz="1050" dirty="0"/>
              <a:t> </a:t>
            </a:r>
            <a:r>
              <a:rPr lang="en-IN" sz="1050" dirty="0" err="1"/>
              <a:t>webapp</a:t>
            </a:r>
            <a:r>
              <a:rPr lang="en-IN" sz="1050" dirty="0"/>
              <a:t> config </a:t>
            </a:r>
            <a:r>
              <a:rPr lang="en-IN" sz="1050" dirty="0" err="1"/>
              <a:t>appsettings</a:t>
            </a:r>
            <a:r>
              <a:rPr lang="en-IN" sz="1050" dirty="0"/>
              <a:t> set `</a:t>
            </a:r>
          </a:p>
          <a:p>
            <a:r>
              <a:rPr lang="en-IN" sz="1050" dirty="0"/>
              <a:t>-n $</a:t>
            </a:r>
            <a:r>
              <a:rPr lang="en-IN" sz="1050" dirty="0" err="1"/>
              <a:t>appname</a:t>
            </a:r>
            <a:r>
              <a:rPr lang="en-IN" sz="1050" dirty="0"/>
              <a:t> -g $</a:t>
            </a:r>
            <a:r>
              <a:rPr lang="en-IN" sz="1050" dirty="0" err="1"/>
              <a:t>resourcegroup</a:t>
            </a:r>
            <a:r>
              <a:rPr lang="en-IN" sz="1050" dirty="0"/>
              <a:t> --settings `</a:t>
            </a:r>
          </a:p>
          <a:p>
            <a:r>
              <a:rPr lang="en-IN" sz="1050" dirty="0"/>
              <a:t>WORDPRESS_DB_HOST=$</a:t>
            </a:r>
            <a:r>
              <a:rPr lang="en-IN" sz="1050" dirty="0" err="1"/>
              <a:t>wordpressdbhost</a:t>
            </a:r>
            <a:r>
              <a:rPr lang="en-IN" sz="1050" dirty="0"/>
              <a:t> `</a:t>
            </a:r>
          </a:p>
          <a:p>
            <a:r>
              <a:rPr lang="en-IN" sz="1050" dirty="0"/>
              <a:t>WORDPRESS_DB_USER="$</a:t>
            </a:r>
            <a:r>
              <a:rPr lang="en-IN" sz="1050" dirty="0" err="1"/>
              <a:t>adminuser</a:t>
            </a:r>
            <a:r>
              <a:rPr lang="en-IN" sz="1050" dirty="0"/>
              <a:t>@$</a:t>
            </a:r>
            <a:r>
              <a:rPr lang="en-IN" sz="1050" dirty="0" err="1"/>
              <a:t>mysqlservername</a:t>
            </a:r>
            <a:r>
              <a:rPr lang="en-IN" sz="1050" dirty="0"/>
              <a:t>" `</a:t>
            </a:r>
          </a:p>
          <a:p>
            <a:r>
              <a:rPr lang="en-IN" sz="1050" dirty="0"/>
              <a:t>WORDPRESS_DB_PASSWORD="$</a:t>
            </a:r>
            <a:r>
              <a:rPr lang="en-IN" sz="1050" dirty="0" err="1"/>
              <a:t>adminpassword</a:t>
            </a:r>
            <a:r>
              <a:rPr lang="en-IN" sz="1050" dirty="0"/>
              <a:t>"</a:t>
            </a:r>
          </a:p>
        </p:txBody>
      </p:sp>
    </p:spTree>
    <p:extLst>
      <p:ext uri="{BB962C8B-B14F-4D97-AF65-F5344CB8AC3E}">
        <p14:creationId xmlns:p14="http://schemas.microsoft.com/office/powerpoint/2010/main" val="365472590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B88146-D620-4AAD-B25D-8EED860D8E04}"/>
              </a:ext>
            </a:extLst>
          </p:cNvPr>
          <p:cNvSpPr txBox="1"/>
          <p:nvPr/>
        </p:nvSpPr>
        <p:spPr>
          <a:xfrm>
            <a:off x="1021976" y="874059"/>
            <a:ext cx="8535350"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If you have multiple API for your project</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Then use </a:t>
            </a:r>
            <a:r>
              <a:rPr lang="en-IN" sz="4000" b="1"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API Management</a:t>
            </a:r>
          </a:p>
        </p:txBody>
      </p:sp>
    </p:spTree>
    <p:extLst>
      <p:ext uri="{BB962C8B-B14F-4D97-AF65-F5344CB8AC3E}">
        <p14:creationId xmlns:p14="http://schemas.microsoft.com/office/powerpoint/2010/main" val="290587526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C608FF-0C22-43F8-A73A-CAA76154E0FE}"/>
              </a:ext>
            </a:extLst>
          </p:cNvPr>
          <p:cNvPicPr>
            <a:picLocks noChangeAspect="1"/>
          </p:cNvPicPr>
          <p:nvPr/>
        </p:nvPicPr>
        <p:blipFill>
          <a:blip r:embed="rId2"/>
          <a:stretch>
            <a:fillRect/>
          </a:stretch>
        </p:blipFill>
        <p:spPr>
          <a:xfrm>
            <a:off x="407987" y="330293"/>
            <a:ext cx="5686425" cy="5686425"/>
          </a:xfrm>
          <a:prstGeom prst="rect">
            <a:avLst/>
          </a:prstGeom>
        </p:spPr>
      </p:pic>
    </p:spTree>
    <p:extLst>
      <p:ext uri="{BB962C8B-B14F-4D97-AF65-F5344CB8AC3E}">
        <p14:creationId xmlns:p14="http://schemas.microsoft.com/office/powerpoint/2010/main" val="151083307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icroservices benefits slide including independent modules, isolated points of failure, autonomous scalability, tech flexibility, and faster value delivery.">
            <a:extLst>
              <a:ext uri="{FF2B5EF4-FFF2-40B4-BE49-F238E27FC236}">
                <a16:creationId xmlns:a16="http://schemas.microsoft.com/office/drawing/2014/main" id="{005CD025-7562-4836-BAFA-694E28476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5411" y="571510"/>
            <a:ext cx="8878002" cy="5959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90287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30F435-0104-423D-8542-6389A86D5E5A}"/>
              </a:ext>
            </a:extLst>
          </p:cNvPr>
          <p:cNvPicPr>
            <a:picLocks noChangeAspect="1"/>
          </p:cNvPicPr>
          <p:nvPr/>
        </p:nvPicPr>
        <p:blipFill>
          <a:blip r:embed="rId2"/>
          <a:stretch>
            <a:fillRect/>
          </a:stretch>
        </p:blipFill>
        <p:spPr>
          <a:xfrm>
            <a:off x="525369" y="248770"/>
            <a:ext cx="5705475" cy="5715000"/>
          </a:xfrm>
          <a:prstGeom prst="rect">
            <a:avLst/>
          </a:prstGeom>
        </p:spPr>
      </p:pic>
      <p:pic>
        <p:nvPicPr>
          <p:cNvPr id="3" name="Picture 2">
            <a:extLst>
              <a:ext uri="{FF2B5EF4-FFF2-40B4-BE49-F238E27FC236}">
                <a16:creationId xmlns:a16="http://schemas.microsoft.com/office/drawing/2014/main" id="{B2E8C15E-4015-4F31-8F0B-935147EB5A6C}"/>
              </a:ext>
            </a:extLst>
          </p:cNvPr>
          <p:cNvPicPr>
            <a:picLocks noChangeAspect="1"/>
          </p:cNvPicPr>
          <p:nvPr/>
        </p:nvPicPr>
        <p:blipFill>
          <a:blip r:embed="rId3"/>
          <a:stretch>
            <a:fillRect/>
          </a:stretch>
        </p:blipFill>
        <p:spPr>
          <a:xfrm>
            <a:off x="6925235" y="418745"/>
            <a:ext cx="4738221" cy="4788628"/>
          </a:xfrm>
          <a:prstGeom prst="rect">
            <a:avLst/>
          </a:prstGeom>
        </p:spPr>
      </p:pic>
    </p:spTree>
    <p:extLst>
      <p:ext uri="{BB962C8B-B14F-4D97-AF65-F5344CB8AC3E}">
        <p14:creationId xmlns:p14="http://schemas.microsoft.com/office/powerpoint/2010/main" val="309540480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27A481-6336-4B18-93CC-5DD2F663A31F}"/>
              </a:ext>
            </a:extLst>
          </p:cNvPr>
          <p:cNvPicPr>
            <a:picLocks noChangeAspect="1"/>
          </p:cNvPicPr>
          <p:nvPr/>
        </p:nvPicPr>
        <p:blipFill>
          <a:blip r:embed="rId2"/>
          <a:stretch>
            <a:fillRect/>
          </a:stretch>
        </p:blipFill>
        <p:spPr>
          <a:xfrm>
            <a:off x="630424" y="280987"/>
            <a:ext cx="8534400" cy="5838825"/>
          </a:xfrm>
          <a:prstGeom prst="rect">
            <a:avLst/>
          </a:prstGeom>
        </p:spPr>
      </p:pic>
      <p:pic>
        <p:nvPicPr>
          <p:cNvPr id="3" name="Picture 2">
            <a:extLst>
              <a:ext uri="{FF2B5EF4-FFF2-40B4-BE49-F238E27FC236}">
                <a16:creationId xmlns:a16="http://schemas.microsoft.com/office/drawing/2014/main" id="{0E39F8B6-31D7-4192-9FD4-82FF1B019758}"/>
              </a:ext>
            </a:extLst>
          </p:cNvPr>
          <p:cNvPicPr>
            <a:picLocks noChangeAspect="1"/>
          </p:cNvPicPr>
          <p:nvPr/>
        </p:nvPicPr>
        <p:blipFill>
          <a:blip r:embed="rId3"/>
          <a:stretch>
            <a:fillRect/>
          </a:stretch>
        </p:blipFill>
        <p:spPr>
          <a:xfrm>
            <a:off x="3438012" y="5209895"/>
            <a:ext cx="8120389" cy="1123670"/>
          </a:xfrm>
          <a:prstGeom prst="rect">
            <a:avLst/>
          </a:prstGeom>
        </p:spPr>
      </p:pic>
    </p:spTree>
    <p:extLst>
      <p:ext uri="{BB962C8B-B14F-4D97-AF65-F5344CB8AC3E}">
        <p14:creationId xmlns:p14="http://schemas.microsoft.com/office/powerpoint/2010/main" val="191443337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91511E-4D43-4FCD-B05F-4F2E4CF93441}"/>
              </a:ext>
            </a:extLst>
          </p:cNvPr>
          <p:cNvPicPr>
            <a:picLocks noChangeAspect="1"/>
          </p:cNvPicPr>
          <p:nvPr/>
        </p:nvPicPr>
        <p:blipFill>
          <a:blip r:embed="rId2"/>
          <a:stretch>
            <a:fillRect/>
          </a:stretch>
        </p:blipFill>
        <p:spPr>
          <a:xfrm>
            <a:off x="291446" y="491097"/>
            <a:ext cx="11056112" cy="5264244"/>
          </a:xfrm>
          <a:prstGeom prst="rect">
            <a:avLst/>
          </a:prstGeom>
        </p:spPr>
      </p:pic>
    </p:spTree>
    <p:extLst>
      <p:ext uri="{BB962C8B-B14F-4D97-AF65-F5344CB8AC3E}">
        <p14:creationId xmlns:p14="http://schemas.microsoft.com/office/powerpoint/2010/main" val="39259790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552765-BEF9-43DC-B7DD-B418DBEC7840}"/>
              </a:ext>
            </a:extLst>
          </p:cNvPr>
          <p:cNvPicPr>
            <a:picLocks noChangeAspect="1"/>
          </p:cNvPicPr>
          <p:nvPr/>
        </p:nvPicPr>
        <p:blipFill>
          <a:blip r:embed="rId2"/>
          <a:stretch>
            <a:fillRect/>
          </a:stretch>
        </p:blipFill>
        <p:spPr>
          <a:xfrm>
            <a:off x="588962" y="221315"/>
            <a:ext cx="4382044" cy="5534025"/>
          </a:xfrm>
          <a:prstGeom prst="rect">
            <a:avLst/>
          </a:prstGeom>
        </p:spPr>
      </p:pic>
    </p:spTree>
    <p:extLst>
      <p:ext uri="{BB962C8B-B14F-4D97-AF65-F5344CB8AC3E}">
        <p14:creationId xmlns:p14="http://schemas.microsoft.com/office/powerpoint/2010/main" val="378594198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730AE4-3363-45C4-BF46-AF7627E42898}"/>
              </a:ext>
            </a:extLst>
          </p:cNvPr>
          <p:cNvPicPr>
            <a:picLocks noChangeAspect="1"/>
          </p:cNvPicPr>
          <p:nvPr/>
        </p:nvPicPr>
        <p:blipFill>
          <a:blip r:embed="rId2"/>
          <a:stretch>
            <a:fillRect/>
          </a:stretch>
        </p:blipFill>
        <p:spPr>
          <a:xfrm>
            <a:off x="492871" y="344300"/>
            <a:ext cx="9401175" cy="5819775"/>
          </a:xfrm>
          <a:prstGeom prst="rect">
            <a:avLst/>
          </a:prstGeom>
        </p:spPr>
      </p:pic>
    </p:spTree>
    <p:extLst>
      <p:ext uri="{BB962C8B-B14F-4D97-AF65-F5344CB8AC3E}">
        <p14:creationId xmlns:p14="http://schemas.microsoft.com/office/powerpoint/2010/main" val="164216478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reate an API">
            <a:extLst>
              <a:ext uri="{FF2B5EF4-FFF2-40B4-BE49-F238E27FC236}">
                <a16:creationId xmlns:a16="http://schemas.microsoft.com/office/drawing/2014/main" id="{D89AEABA-977F-4157-AC42-DAB559C2CF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275" y="99059"/>
            <a:ext cx="8901008" cy="606660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7748B2FA-1E3E-44C1-98B8-23A0041DA860}"/>
              </a:ext>
            </a:extLst>
          </p:cNvPr>
          <p:cNvPicPr>
            <a:picLocks noChangeAspect="1"/>
          </p:cNvPicPr>
          <p:nvPr/>
        </p:nvPicPr>
        <p:blipFill>
          <a:blip r:embed="rId3"/>
          <a:stretch>
            <a:fillRect/>
          </a:stretch>
        </p:blipFill>
        <p:spPr>
          <a:xfrm>
            <a:off x="2732306" y="3735977"/>
            <a:ext cx="1171475" cy="248194"/>
          </a:xfrm>
          <a:prstGeom prst="rect">
            <a:avLst/>
          </a:prstGeom>
        </p:spPr>
      </p:pic>
    </p:spTree>
    <p:extLst>
      <p:ext uri="{BB962C8B-B14F-4D97-AF65-F5344CB8AC3E}">
        <p14:creationId xmlns:p14="http://schemas.microsoft.com/office/powerpoint/2010/main" val="107434389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D8143E-2689-4ACA-A601-EFF48DA002DD}"/>
              </a:ext>
            </a:extLst>
          </p:cNvPr>
          <p:cNvPicPr>
            <a:picLocks noChangeAspect="1"/>
          </p:cNvPicPr>
          <p:nvPr/>
        </p:nvPicPr>
        <p:blipFill>
          <a:blip r:embed="rId2"/>
          <a:stretch>
            <a:fillRect/>
          </a:stretch>
        </p:blipFill>
        <p:spPr>
          <a:xfrm>
            <a:off x="579997" y="324970"/>
            <a:ext cx="9791700" cy="6019800"/>
          </a:xfrm>
          <a:prstGeom prst="rect">
            <a:avLst/>
          </a:prstGeom>
        </p:spPr>
      </p:pic>
    </p:spTree>
    <p:extLst>
      <p:ext uri="{BB962C8B-B14F-4D97-AF65-F5344CB8AC3E}">
        <p14:creationId xmlns:p14="http://schemas.microsoft.com/office/powerpoint/2010/main" val="262137675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6111FA-7337-4031-9B80-5D999909E6E4}"/>
              </a:ext>
            </a:extLst>
          </p:cNvPr>
          <p:cNvPicPr>
            <a:picLocks noChangeAspect="1"/>
          </p:cNvPicPr>
          <p:nvPr/>
        </p:nvPicPr>
        <p:blipFill>
          <a:blip r:embed="rId2"/>
          <a:stretch>
            <a:fillRect/>
          </a:stretch>
        </p:blipFill>
        <p:spPr>
          <a:xfrm>
            <a:off x="498195" y="205908"/>
            <a:ext cx="7239000" cy="6257925"/>
          </a:xfrm>
          <a:prstGeom prst="rect">
            <a:avLst/>
          </a:prstGeom>
        </p:spPr>
      </p:pic>
    </p:spTree>
    <p:extLst>
      <p:ext uri="{BB962C8B-B14F-4D97-AF65-F5344CB8AC3E}">
        <p14:creationId xmlns:p14="http://schemas.microsoft.com/office/powerpoint/2010/main" val="282971308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41585A-4253-43D1-B6DD-51A4DBC75D48}"/>
              </a:ext>
            </a:extLst>
          </p:cNvPr>
          <p:cNvPicPr>
            <a:picLocks noChangeAspect="1"/>
          </p:cNvPicPr>
          <p:nvPr/>
        </p:nvPicPr>
        <p:blipFill>
          <a:blip r:embed="rId2"/>
          <a:stretch>
            <a:fillRect/>
          </a:stretch>
        </p:blipFill>
        <p:spPr>
          <a:xfrm>
            <a:off x="355039" y="285750"/>
            <a:ext cx="7876765" cy="5994026"/>
          </a:xfrm>
          <a:prstGeom prst="rect">
            <a:avLst/>
          </a:prstGeom>
        </p:spPr>
      </p:pic>
    </p:spTree>
    <p:extLst>
      <p:ext uri="{BB962C8B-B14F-4D97-AF65-F5344CB8AC3E}">
        <p14:creationId xmlns:p14="http://schemas.microsoft.com/office/powerpoint/2010/main" val="110616723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6FD17E-0FB8-485A-983A-EA1D8ADB2973}"/>
              </a:ext>
            </a:extLst>
          </p:cNvPr>
          <p:cNvPicPr>
            <a:picLocks noChangeAspect="1"/>
          </p:cNvPicPr>
          <p:nvPr/>
        </p:nvPicPr>
        <p:blipFill>
          <a:blip r:embed="rId2"/>
          <a:stretch>
            <a:fillRect/>
          </a:stretch>
        </p:blipFill>
        <p:spPr>
          <a:xfrm>
            <a:off x="670765" y="314044"/>
            <a:ext cx="4876800" cy="5019675"/>
          </a:xfrm>
          <a:prstGeom prst="rect">
            <a:avLst/>
          </a:prstGeom>
        </p:spPr>
      </p:pic>
      <p:pic>
        <p:nvPicPr>
          <p:cNvPr id="4" name="Picture 3">
            <a:extLst>
              <a:ext uri="{FF2B5EF4-FFF2-40B4-BE49-F238E27FC236}">
                <a16:creationId xmlns:a16="http://schemas.microsoft.com/office/drawing/2014/main" id="{FD9B8332-4597-4D87-9DA8-F355644A0D9A}"/>
              </a:ext>
            </a:extLst>
          </p:cNvPr>
          <p:cNvPicPr>
            <a:picLocks noChangeAspect="1"/>
          </p:cNvPicPr>
          <p:nvPr/>
        </p:nvPicPr>
        <p:blipFill>
          <a:blip r:embed="rId3"/>
          <a:stretch>
            <a:fillRect/>
          </a:stretch>
        </p:blipFill>
        <p:spPr>
          <a:xfrm>
            <a:off x="6094412" y="1071562"/>
            <a:ext cx="4552950" cy="5172075"/>
          </a:xfrm>
          <a:prstGeom prst="rect">
            <a:avLst/>
          </a:prstGeom>
        </p:spPr>
      </p:pic>
    </p:spTree>
    <p:extLst>
      <p:ext uri="{BB962C8B-B14F-4D97-AF65-F5344CB8AC3E}">
        <p14:creationId xmlns:p14="http://schemas.microsoft.com/office/powerpoint/2010/main" val="206987159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F988138-945C-447E-AA9F-B9F4819490CE}"/>
              </a:ext>
            </a:extLst>
          </p:cNvPr>
          <p:cNvSpPr/>
          <p:nvPr/>
        </p:nvSpPr>
        <p:spPr>
          <a:xfrm>
            <a:off x="552995" y="305025"/>
            <a:ext cx="11099074" cy="584775"/>
          </a:xfrm>
          <a:prstGeom prst="rect">
            <a:avLst/>
          </a:prstGeom>
        </p:spPr>
        <p:txBody>
          <a:bodyPr wrap="square">
            <a:spAutoFit/>
          </a:bodyPr>
          <a:lstStyle/>
          <a:p>
            <a:pPr algn="ctr"/>
            <a:r>
              <a:rPr lang="en-US" sz="3200" cap="all" dirty="0"/>
              <a:t>Some </a:t>
            </a:r>
            <a:r>
              <a:rPr lang="en-US" sz="3200" cap="all" dirty="0">
                <a:solidFill>
                  <a:schemeClr val="accent3"/>
                </a:solidFill>
              </a:rPr>
              <a:t>important</a:t>
            </a:r>
            <a:r>
              <a:rPr lang="en-US" sz="3200" cap="all" dirty="0"/>
              <a:t> facts about </a:t>
            </a:r>
            <a:r>
              <a:rPr lang="en-US" sz="3200" cap="all" dirty="0">
                <a:solidFill>
                  <a:schemeClr val="accent3"/>
                </a:solidFill>
              </a:rPr>
              <a:t>MICROSERVICES</a:t>
            </a:r>
            <a:endParaRPr lang="en-US" sz="3200" cap="all" dirty="0"/>
          </a:p>
        </p:txBody>
      </p:sp>
      <p:sp>
        <p:nvSpPr>
          <p:cNvPr id="3" name="Rectangle 2">
            <a:extLst>
              <a:ext uri="{FF2B5EF4-FFF2-40B4-BE49-F238E27FC236}">
                <a16:creationId xmlns:a16="http://schemas.microsoft.com/office/drawing/2014/main" id="{A97D7551-F753-4A69-9034-097AD97174CE}"/>
              </a:ext>
            </a:extLst>
          </p:cNvPr>
          <p:cNvSpPr/>
          <p:nvPr/>
        </p:nvSpPr>
        <p:spPr>
          <a:xfrm>
            <a:off x="552995" y="1054740"/>
            <a:ext cx="10654936" cy="5909310"/>
          </a:xfrm>
          <a:prstGeom prst="rect">
            <a:avLst/>
          </a:prstGeom>
        </p:spPr>
        <p:txBody>
          <a:bodyPr wrap="square">
            <a:spAutoFit/>
          </a:bodyPr>
          <a:lstStyle/>
          <a:p>
            <a:pPr marL="285750" indent="-285750">
              <a:lnSpc>
                <a:spcPct val="150000"/>
              </a:lnSpc>
              <a:spcBef>
                <a:spcPts val="600"/>
              </a:spcBef>
              <a:buFont typeface="Wingdings" panose="05000000000000000000" pitchFamily="2" charset="2"/>
              <a:buChar char="ü"/>
            </a:pPr>
            <a:r>
              <a:rPr lang="en-US" sz="2400" dirty="0">
                <a:latin typeface="Calibri" panose="020F0502020204030204" pitchFamily="34" charset="0"/>
                <a:cs typeface="Calibri" panose="020F0502020204030204" pitchFamily="34" charset="0"/>
              </a:rPr>
              <a:t>Microservices are </a:t>
            </a:r>
            <a:r>
              <a:rPr lang="en-US" sz="2400" dirty="0">
                <a:solidFill>
                  <a:schemeClr val="accent3"/>
                </a:solidFill>
                <a:latin typeface="Calibri" panose="020F0502020204030204" pitchFamily="34" charset="0"/>
                <a:cs typeface="Calibri" panose="020F0502020204030204" pitchFamily="34" charset="0"/>
              </a:rPr>
              <a:t>smaller</a:t>
            </a:r>
            <a:r>
              <a:rPr lang="en-US" sz="2400" dirty="0">
                <a:latin typeface="Calibri" panose="020F0502020204030204" pitchFamily="34" charset="0"/>
                <a:cs typeface="Calibri" panose="020F0502020204030204" pitchFamily="34" charset="0"/>
              </a:rPr>
              <a:t> in size</a:t>
            </a:r>
          </a:p>
          <a:p>
            <a:pPr marL="285750" indent="-285750">
              <a:lnSpc>
                <a:spcPct val="150000"/>
              </a:lnSpc>
              <a:spcBef>
                <a:spcPts val="600"/>
              </a:spcBef>
              <a:buFont typeface="Wingdings" panose="05000000000000000000" pitchFamily="2" charset="2"/>
              <a:buChar char="ü"/>
            </a:pPr>
            <a:r>
              <a:rPr lang="en-US" sz="2400" dirty="0">
                <a:latin typeface="Calibri" panose="020F0502020204030204" pitchFamily="34" charset="0"/>
                <a:cs typeface="Calibri" panose="020F0502020204030204" pitchFamily="34" charset="0"/>
              </a:rPr>
              <a:t>Microservices are </a:t>
            </a:r>
            <a:r>
              <a:rPr lang="en-US" sz="2400" dirty="0">
                <a:solidFill>
                  <a:schemeClr val="accent3"/>
                </a:solidFill>
                <a:latin typeface="Calibri" panose="020F0502020204030204" pitchFamily="34" charset="0"/>
                <a:cs typeface="Calibri" panose="020F0502020204030204" pitchFamily="34" charset="0"/>
              </a:rPr>
              <a:t>easier</a:t>
            </a:r>
            <a:r>
              <a:rPr lang="en-US" sz="2400" dirty="0">
                <a:latin typeface="Calibri" panose="020F0502020204030204" pitchFamily="34" charset="0"/>
                <a:cs typeface="Calibri" panose="020F0502020204030204" pitchFamily="34" charset="0"/>
              </a:rPr>
              <a:t> to develop, deploy, and debug, because a fix only needs to be deployed onto the microservice with the bug, instead of across the board</a:t>
            </a:r>
          </a:p>
          <a:p>
            <a:pPr marL="285750" indent="-285750">
              <a:lnSpc>
                <a:spcPct val="150000"/>
              </a:lnSpc>
              <a:spcBef>
                <a:spcPts val="600"/>
              </a:spcBef>
              <a:buFont typeface="Wingdings" panose="05000000000000000000" pitchFamily="2" charset="2"/>
              <a:buChar char="ü"/>
            </a:pPr>
            <a:r>
              <a:rPr lang="en-US" sz="2400" dirty="0">
                <a:latin typeface="Calibri" panose="020F0502020204030204" pitchFamily="34" charset="0"/>
                <a:cs typeface="Calibri" panose="020F0502020204030204" pitchFamily="34" charset="0"/>
              </a:rPr>
              <a:t>Microservices can be </a:t>
            </a:r>
            <a:r>
              <a:rPr lang="en-US" sz="2400" dirty="0">
                <a:solidFill>
                  <a:schemeClr val="accent3"/>
                </a:solidFill>
                <a:latin typeface="Calibri" panose="020F0502020204030204" pitchFamily="34" charset="0"/>
                <a:cs typeface="Calibri" panose="020F0502020204030204" pitchFamily="34" charset="0"/>
              </a:rPr>
              <a:t>scaled</a:t>
            </a:r>
            <a:r>
              <a:rPr lang="en-US" sz="2400" dirty="0">
                <a:latin typeface="Calibri" panose="020F0502020204030204" pitchFamily="34" charset="0"/>
                <a:cs typeface="Calibri" panose="020F0502020204030204" pitchFamily="34" charset="0"/>
              </a:rPr>
              <a:t> quickly and can be reused among different projects</a:t>
            </a:r>
          </a:p>
          <a:p>
            <a:pPr marL="285750" indent="-285750">
              <a:lnSpc>
                <a:spcPct val="150000"/>
              </a:lnSpc>
              <a:spcBef>
                <a:spcPts val="600"/>
              </a:spcBef>
              <a:buFont typeface="Wingdings" panose="05000000000000000000" pitchFamily="2" charset="2"/>
              <a:buChar char="ü"/>
            </a:pPr>
            <a:r>
              <a:rPr lang="en-US" sz="2400" dirty="0">
                <a:latin typeface="Calibri" panose="020F0502020204030204" pitchFamily="34" charset="0"/>
                <a:cs typeface="Calibri" panose="020F0502020204030204" pitchFamily="34" charset="0"/>
              </a:rPr>
              <a:t>Microservices work well with </a:t>
            </a:r>
            <a:r>
              <a:rPr lang="en-US" sz="2400" dirty="0">
                <a:solidFill>
                  <a:schemeClr val="accent3"/>
                </a:solidFill>
                <a:latin typeface="Calibri" panose="020F0502020204030204" pitchFamily="34" charset="0"/>
                <a:cs typeface="Calibri" panose="020F0502020204030204" pitchFamily="34" charset="0"/>
              </a:rPr>
              <a:t>containers</a:t>
            </a:r>
            <a:r>
              <a:rPr lang="en-US" sz="2400" dirty="0">
                <a:latin typeface="Calibri" panose="020F0502020204030204" pitchFamily="34" charset="0"/>
                <a:cs typeface="Calibri" panose="020F0502020204030204" pitchFamily="34" charset="0"/>
              </a:rPr>
              <a:t> like Docker</a:t>
            </a:r>
          </a:p>
          <a:p>
            <a:pPr marL="285750" indent="-285750">
              <a:lnSpc>
                <a:spcPct val="150000"/>
              </a:lnSpc>
              <a:spcBef>
                <a:spcPts val="600"/>
              </a:spcBef>
              <a:buFont typeface="Wingdings" panose="05000000000000000000" pitchFamily="2" charset="2"/>
              <a:buChar char="ü"/>
            </a:pPr>
            <a:r>
              <a:rPr lang="en-US" sz="2400" dirty="0">
                <a:latin typeface="Calibri" panose="020F0502020204030204" pitchFamily="34" charset="0"/>
                <a:cs typeface="Calibri" panose="020F0502020204030204" pitchFamily="34" charset="0"/>
              </a:rPr>
              <a:t>Microservices are </a:t>
            </a:r>
            <a:r>
              <a:rPr lang="en-US" sz="2400" dirty="0">
                <a:solidFill>
                  <a:schemeClr val="accent3"/>
                </a:solidFill>
                <a:latin typeface="Calibri" panose="020F0502020204030204" pitchFamily="34" charset="0"/>
                <a:cs typeface="Calibri" panose="020F0502020204030204" pitchFamily="34" charset="0"/>
              </a:rPr>
              <a:t>independent</a:t>
            </a:r>
            <a:r>
              <a:rPr lang="en-US" sz="2400" dirty="0">
                <a:latin typeface="Calibri" panose="020F0502020204030204" pitchFamily="34" charset="0"/>
                <a:cs typeface="Calibri" panose="020F0502020204030204" pitchFamily="34" charset="0"/>
              </a:rPr>
              <a:t> of each other, meaning that if one of the microservices goes down, there is little risk of the full application shutting down</a:t>
            </a:r>
          </a:p>
          <a:p>
            <a:pPr marL="285750" indent="-285750">
              <a:lnSpc>
                <a:spcPct val="150000"/>
              </a:lnSpc>
              <a:spcBef>
                <a:spcPts val="600"/>
              </a:spcBef>
              <a:buFont typeface="Wingdings" panose="05000000000000000000" pitchFamily="2" charset="2"/>
              <a:buChar char="ü"/>
            </a:pPr>
            <a:r>
              <a:rPr lang="en-US" sz="2400" dirty="0">
                <a:solidFill>
                  <a:srgbClr val="000000"/>
                </a:solidFill>
                <a:latin typeface="Calibri" panose="020F0502020204030204" pitchFamily="34" charset="0"/>
                <a:cs typeface="Calibri" panose="020F0502020204030204" pitchFamily="34" charset="0"/>
              </a:rPr>
              <a:t>Microservices </a:t>
            </a:r>
            <a:r>
              <a:rPr lang="en-US" sz="2400" dirty="0">
                <a:solidFill>
                  <a:schemeClr val="accent3"/>
                </a:solidFill>
                <a:latin typeface="Calibri" panose="020F0502020204030204" pitchFamily="34" charset="0"/>
                <a:cs typeface="Calibri" panose="020F0502020204030204" pitchFamily="34" charset="0"/>
              </a:rPr>
              <a:t>don't need to share the same technology stack</a:t>
            </a:r>
            <a:r>
              <a:rPr lang="en-US" sz="2400" dirty="0">
                <a:solidFill>
                  <a:srgbClr val="000000"/>
                </a:solidFill>
                <a:latin typeface="Calibri" panose="020F0502020204030204" pitchFamily="34" charset="0"/>
                <a:cs typeface="Calibri" panose="020F0502020204030204" pitchFamily="34" charset="0"/>
              </a:rPr>
              <a:t>, libraries, or frameworks.</a:t>
            </a:r>
          </a:p>
          <a:p>
            <a:pPr>
              <a:spcBef>
                <a:spcPts val="600"/>
              </a:spcBef>
            </a:pPr>
            <a:endParaRPr lang="en-US" sz="2400" b="0" i="0" dirty="0">
              <a:effectLst/>
              <a:latin typeface="Roboto"/>
            </a:endParaRPr>
          </a:p>
        </p:txBody>
      </p:sp>
    </p:spTree>
    <p:extLst>
      <p:ext uri="{BB962C8B-B14F-4D97-AF65-F5344CB8AC3E}">
        <p14:creationId xmlns:p14="http://schemas.microsoft.com/office/powerpoint/2010/main" val="7647795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9FB2C7-E891-482E-B99D-5F73317B3FC7}"/>
              </a:ext>
            </a:extLst>
          </p:cNvPr>
          <p:cNvPicPr>
            <a:picLocks noChangeAspect="1"/>
          </p:cNvPicPr>
          <p:nvPr/>
        </p:nvPicPr>
        <p:blipFill>
          <a:blip r:embed="rId2"/>
          <a:stretch>
            <a:fillRect/>
          </a:stretch>
        </p:blipFill>
        <p:spPr>
          <a:xfrm>
            <a:off x="204320" y="259136"/>
            <a:ext cx="7958486" cy="6195452"/>
          </a:xfrm>
          <a:prstGeom prst="rect">
            <a:avLst/>
          </a:prstGeom>
        </p:spPr>
      </p:pic>
    </p:spTree>
    <p:extLst>
      <p:ext uri="{BB962C8B-B14F-4D97-AF65-F5344CB8AC3E}">
        <p14:creationId xmlns:p14="http://schemas.microsoft.com/office/powerpoint/2010/main" val="339346889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551A17-AC8F-412E-8A3C-DFBFFB22E38D}"/>
              </a:ext>
            </a:extLst>
          </p:cNvPr>
          <p:cNvPicPr>
            <a:picLocks noChangeAspect="1"/>
          </p:cNvPicPr>
          <p:nvPr/>
        </p:nvPicPr>
        <p:blipFill>
          <a:blip r:embed="rId2"/>
          <a:stretch>
            <a:fillRect/>
          </a:stretch>
        </p:blipFill>
        <p:spPr>
          <a:xfrm>
            <a:off x="168181" y="227199"/>
            <a:ext cx="7619634" cy="6052577"/>
          </a:xfrm>
          <a:prstGeom prst="rect">
            <a:avLst/>
          </a:prstGeom>
        </p:spPr>
      </p:pic>
    </p:spTree>
    <p:extLst>
      <p:ext uri="{BB962C8B-B14F-4D97-AF65-F5344CB8AC3E}">
        <p14:creationId xmlns:p14="http://schemas.microsoft.com/office/powerpoint/2010/main" val="219036489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C87EDB-16ED-4A11-B921-390A73F26243}"/>
              </a:ext>
            </a:extLst>
          </p:cNvPr>
          <p:cNvPicPr>
            <a:picLocks noChangeAspect="1"/>
          </p:cNvPicPr>
          <p:nvPr/>
        </p:nvPicPr>
        <p:blipFill>
          <a:blip r:embed="rId2"/>
          <a:stretch>
            <a:fillRect/>
          </a:stretch>
        </p:blipFill>
        <p:spPr>
          <a:xfrm>
            <a:off x="102627" y="503144"/>
            <a:ext cx="11391900" cy="4533900"/>
          </a:xfrm>
          <a:prstGeom prst="rect">
            <a:avLst/>
          </a:prstGeom>
        </p:spPr>
      </p:pic>
    </p:spTree>
    <p:extLst>
      <p:ext uri="{BB962C8B-B14F-4D97-AF65-F5344CB8AC3E}">
        <p14:creationId xmlns:p14="http://schemas.microsoft.com/office/powerpoint/2010/main" val="385127972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E447FF-A14B-45A9-9305-5911B813C37F}"/>
              </a:ext>
            </a:extLst>
          </p:cNvPr>
          <p:cNvPicPr>
            <a:picLocks noChangeAspect="1"/>
          </p:cNvPicPr>
          <p:nvPr/>
        </p:nvPicPr>
        <p:blipFill>
          <a:blip r:embed="rId2"/>
          <a:stretch>
            <a:fillRect/>
          </a:stretch>
        </p:blipFill>
        <p:spPr>
          <a:xfrm>
            <a:off x="403784" y="233362"/>
            <a:ext cx="7400925" cy="5019675"/>
          </a:xfrm>
          <a:prstGeom prst="rect">
            <a:avLst/>
          </a:prstGeom>
        </p:spPr>
      </p:pic>
    </p:spTree>
    <p:extLst>
      <p:ext uri="{BB962C8B-B14F-4D97-AF65-F5344CB8AC3E}">
        <p14:creationId xmlns:p14="http://schemas.microsoft.com/office/powerpoint/2010/main" val="216422515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EF38C-E1A5-4C5D-9998-610511BA2214}"/>
              </a:ext>
            </a:extLst>
          </p:cNvPr>
          <p:cNvPicPr>
            <a:picLocks noChangeAspect="1"/>
          </p:cNvPicPr>
          <p:nvPr/>
        </p:nvPicPr>
        <p:blipFill>
          <a:blip r:embed="rId2"/>
          <a:stretch>
            <a:fillRect/>
          </a:stretch>
        </p:blipFill>
        <p:spPr>
          <a:xfrm>
            <a:off x="745284" y="209550"/>
            <a:ext cx="7981950" cy="6438900"/>
          </a:xfrm>
          <a:prstGeom prst="rect">
            <a:avLst/>
          </a:prstGeom>
        </p:spPr>
      </p:pic>
    </p:spTree>
    <p:extLst>
      <p:ext uri="{BB962C8B-B14F-4D97-AF65-F5344CB8AC3E}">
        <p14:creationId xmlns:p14="http://schemas.microsoft.com/office/powerpoint/2010/main" val="234951906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1849F0-C2BB-4A60-B655-B31FEA947E3A}"/>
              </a:ext>
            </a:extLst>
          </p:cNvPr>
          <p:cNvPicPr>
            <a:picLocks noChangeAspect="1"/>
          </p:cNvPicPr>
          <p:nvPr/>
        </p:nvPicPr>
        <p:blipFill>
          <a:blip r:embed="rId2"/>
          <a:stretch>
            <a:fillRect/>
          </a:stretch>
        </p:blipFill>
        <p:spPr>
          <a:xfrm>
            <a:off x="0" y="0"/>
            <a:ext cx="6524625" cy="5457825"/>
          </a:xfrm>
          <a:prstGeom prst="rect">
            <a:avLst/>
          </a:prstGeom>
        </p:spPr>
      </p:pic>
      <p:pic>
        <p:nvPicPr>
          <p:cNvPr id="3" name="Picture 2">
            <a:extLst>
              <a:ext uri="{FF2B5EF4-FFF2-40B4-BE49-F238E27FC236}">
                <a16:creationId xmlns:a16="http://schemas.microsoft.com/office/drawing/2014/main" id="{A92837C8-B3F1-4030-AC57-33DCACBE9B01}"/>
              </a:ext>
            </a:extLst>
          </p:cNvPr>
          <p:cNvPicPr>
            <a:picLocks noChangeAspect="1"/>
          </p:cNvPicPr>
          <p:nvPr/>
        </p:nvPicPr>
        <p:blipFill>
          <a:blip r:embed="rId3"/>
          <a:stretch>
            <a:fillRect/>
          </a:stretch>
        </p:blipFill>
        <p:spPr>
          <a:xfrm>
            <a:off x="4191373" y="3086100"/>
            <a:ext cx="8162925" cy="3771900"/>
          </a:xfrm>
          <a:prstGeom prst="rect">
            <a:avLst/>
          </a:prstGeom>
        </p:spPr>
      </p:pic>
    </p:spTree>
    <p:extLst>
      <p:ext uri="{BB962C8B-B14F-4D97-AF65-F5344CB8AC3E}">
        <p14:creationId xmlns:p14="http://schemas.microsoft.com/office/powerpoint/2010/main" val="258698376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0EB87C-34A1-4E8A-AC52-8437FE471A7C}"/>
              </a:ext>
            </a:extLst>
          </p:cNvPr>
          <p:cNvPicPr>
            <a:picLocks noChangeAspect="1"/>
          </p:cNvPicPr>
          <p:nvPr/>
        </p:nvPicPr>
        <p:blipFill>
          <a:blip r:embed="rId2"/>
          <a:stretch>
            <a:fillRect/>
          </a:stretch>
        </p:blipFill>
        <p:spPr>
          <a:xfrm>
            <a:off x="105988" y="376237"/>
            <a:ext cx="10067615" cy="6011116"/>
          </a:xfrm>
          <a:prstGeom prst="rect">
            <a:avLst/>
          </a:prstGeom>
        </p:spPr>
      </p:pic>
    </p:spTree>
    <p:extLst>
      <p:ext uri="{BB962C8B-B14F-4D97-AF65-F5344CB8AC3E}">
        <p14:creationId xmlns:p14="http://schemas.microsoft.com/office/powerpoint/2010/main" val="28388076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813B7A-7519-4EAC-BFA0-8933090CE820}"/>
              </a:ext>
            </a:extLst>
          </p:cNvPr>
          <p:cNvPicPr>
            <a:picLocks noChangeAspect="1"/>
          </p:cNvPicPr>
          <p:nvPr/>
        </p:nvPicPr>
        <p:blipFill>
          <a:blip r:embed="rId2"/>
          <a:stretch>
            <a:fillRect/>
          </a:stretch>
        </p:blipFill>
        <p:spPr>
          <a:xfrm>
            <a:off x="472700" y="363070"/>
            <a:ext cx="8782611" cy="5378824"/>
          </a:xfrm>
          <a:prstGeom prst="rect">
            <a:avLst/>
          </a:prstGeom>
        </p:spPr>
      </p:pic>
    </p:spTree>
    <p:extLst>
      <p:ext uri="{BB962C8B-B14F-4D97-AF65-F5344CB8AC3E}">
        <p14:creationId xmlns:p14="http://schemas.microsoft.com/office/powerpoint/2010/main" val="238453113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2F6FD4-FEB0-486D-9933-F041E416381C}"/>
              </a:ext>
            </a:extLst>
          </p:cNvPr>
          <p:cNvPicPr>
            <a:picLocks noChangeAspect="1"/>
          </p:cNvPicPr>
          <p:nvPr/>
        </p:nvPicPr>
        <p:blipFill>
          <a:blip r:embed="rId2"/>
          <a:stretch>
            <a:fillRect/>
          </a:stretch>
        </p:blipFill>
        <p:spPr>
          <a:xfrm>
            <a:off x="687293" y="261657"/>
            <a:ext cx="4467225" cy="6038850"/>
          </a:xfrm>
          <a:prstGeom prst="rect">
            <a:avLst/>
          </a:prstGeom>
        </p:spPr>
      </p:pic>
    </p:spTree>
    <p:extLst>
      <p:ext uri="{BB962C8B-B14F-4D97-AF65-F5344CB8AC3E}">
        <p14:creationId xmlns:p14="http://schemas.microsoft.com/office/powerpoint/2010/main" val="217343957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B2A988-7577-4291-A7AA-94BFAD689EC1}"/>
              </a:ext>
            </a:extLst>
          </p:cNvPr>
          <p:cNvPicPr>
            <a:picLocks noChangeAspect="1"/>
          </p:cNvPicPr>
          <p:nvPr/>
        </p:nvPicPr>
        <p:blipFill>
          <a:blip r:embed="rId2"/>
          <a:stretch>
            <a:fillRect/>
          </a:stretch>
        </p:blipFill>
        <p:spPr>
          <a:xfrm>
            <a:off x="1488234" y="133070"/>
            <a:ext cx="3295650" cy="6296025"/>
          </a:xfrm>
          <a:prstGeom prst="rect">
            <a:avLst/>
          </a:prstGeom>
        </p:spPr>
      </p:pic>
    </p:spTree>
    <p:extLst>
      <p:ext uri="{BB962C8B-B14F-4D97-AF65-F5344CB8AC3E}">
        <p14:creationId xmlns:p14="http://schemas.microsoft.com/office/powerpoint/2010/main" val="309772857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lue Welcome shape">
            <a:extLst>
              <a:ext uri="{FF2B5EF4-FFF2-40B4-BE49-F238E27FC236}">
                <a16:creationId xmlns:a16="http://schemas.microsoft.com/office/drawing/2014/main" id="{DFEEAFDF-8F75-46C6-8243-7B9D3751171C}"/>
              </a:ext>
            </a:extLst>
          </p:cNvPr>
          <p:cNvSpPr/>
          <p:nvPr/>
        </p:nvSpPr>
        <p:spPr bwMode="auto">
          <a:xfrm>
            <a:off x="149384" y="1583397"/>
            <a:ext cx="3207223" cy="2179121"/>
          </a:xfrm>
          <a:prstGeom prst="rect">
            <a:avLst/>
          </a:prstGeom>
          <a:solidFill>
            <a:schemeClr val="accent5">
              <a:lumMod val="50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Rectangle 5">
            <a:extLst>
              <a:ext uri="{FF2B5EF4-FFF2-40B4-BE49-F238E27FC236}">
                <a16:creationId xmlns:a16="http://schemas.microsoft.com/office/drawing/2014/main" id="{68974F6E-C84B-41A2-A079-5A85BFA7982C}"/>
              </a:ext>
            </a:extLst>
          </p:cNvPr>
          <p:cNvSpPr/>
          <p:nvPr/>
        </p:nvSpPr>
        <p:spPr>
          <a:xfrm>
            <a:off x="245175" y="1750503"/>
            <a:ext cx="2987606" cy="1815882"/>
          </a:xfrm>
          <a:prstGeom prst="rect">
            <a:avLst/>
          </a:prstGeom>
        </p:spPr>
        <p:txBody>
          <a:bodyPr wrap="square">
            <a:spAutoFit/>
          </a:bodyPr>
          <a:lstStyle/>
          <a:p>
            <a:pPr algn="ctr"/>
            <a:r>
              <a:rPr lang="en-US" sz="2800" dirty="0">
                <a:solidFill>
                  <a:schemeClr val="bg1"/>
                </a:solidFill>
                <a:latin typeface="WorkSans-Light"/>
              </a:rPr>
              <a:t>CRITERIA FOR CHOOSING A TECHNOLOGY FOR MICROSERVICES</a:t>
            </a:r>
            <a:endParaRPr lang="en-US" sz="2800" b="0" i="0" dirty="0">
              <a:solidFill>
                <a:schemeClr val="bg1"/>
              </a:solidFill>
              <a:effectLst/>
              <a:latin typeface="WorkSans-Light"/>
            </a:endParaRPr>
          </a:p>
        </p:txBody>
      </p:sp>
      <p:pic>
        <p:nvPicPr>
          <p:cNvPr id="8" name="Picture 7">
            <a:extLst>
              <a:ext uri="{FF2B5EF4-FFF2-40B4-BE49-F238E27FC236}">
                <a16:creationId xmlns:a16="http://schemas.microsoft.com/office/drawing/2014/main" id="{BC0D02EF-FCE4-4006-862C-C7CFDE032634}"/>
              </a:ext>
            </a:extLst>
          </p:cNvPr>
          <p:cNvPicPr>
            <a:picLocks noChangeAspect="1"/>
          </p:cNvPicPr>
          <p:nvPr/>
        </p:nvPicPr>
        <p:blipFill>
          <a:blip r:embed="rId2"/>
          <a:stretch>
            <a:fillRect/>
          </a:stretch>
        </p:blipFill>
        <p:spPr>
          <a:xfrm>
            <a:off x="245176" y="489302"/>
            <a:ext cx="2987606" cy="931144"/>
          </a:xfrm>
          <a:prstGeom prst="rect">
            <a:avLst/>
          </a:prstGeom>
        </p:spPr>
      </p:pic>
      <p:sp>
        <p:nvSpPr>
          <p:cNvPr id="10" name="Blue Welcome shape">
            <a:extLst>
              <a:ext uri="{FF2B5EF4-FFF2-40B4-BE49-F238E27FC236}">
                <a16:creationId xmlns:a16="http://schemas.microsoft.com/office/drawing/2014/main" id="{CC4F93BF-5C40-46FE-92DC-4A25BFD6E8BD}"/>
              </a:ext>
            </a:extLst>
          </p:cNvPr>
          <p:cNvSpPr/>
          <p:nvPr/>
        </p:nvSpPr>
        <p:spPr bwMode="auto">
          <a:xfrm>
            <a:off x="149384" y="295443"/>
            <a:ext cx="3207223" cy="1287954"/>
          </a:xfrm>
          <a:prstGeom prst="rect">
            <a:avLst/>
          </a:prstGeom>
          <a:noFill/>
          <a:ln w="19050">
            <a:solidFill>
              <a:schemeClr val="accent5">
                <a:lumMod val="50000"/>
              </a:schemeClr>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cxnSp>
        <p:nvCxnSpPr>
          <p:cNvPr id="12" name="Straight Arrow Connector 11">
            <a:extLst>
              <a:ext uri="{FF2B5EF4-FFF2-40B4-BE49-F238E27FC236}">
                <a16:creationId xmlns:a16="http://schemas.microsoft.com/office/drawing/2014/main" id="{2BA87943-92A4-40E4-B52F-8B8A75188DB3}"/>
              </a:ext>
            </a:extLst>
          </p:cNvPr>
          <p:cNvCxnSpPr/>
          <p:nvPr/>
        </p:nvCxnSpPr>
        <p:spPr>
          <a:xfrm>
            <a:off x="3356606" y="1750503"/>
            <a:ext cx="457200"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BF17D6F-AFE0-43E0-947F-601F55256E83}"/>
              </a:ext>
            </a:extLst>
          </p:cNvPr>
          <p:cNvCxnSpPr/>
          <p:nvPr/>
        </p:nvCxnSpPr>
        <p:spPr>
          <a:xfrm>
            <a:off x="3328171" y="2312335"/>
            <a:ext cx="457200"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6F0FCD8-4FDC-45A8-9573-3C93C5A59118}"/>
              </a:ext>
            </a:extLst>
          </p:cNvPr>
          <p:cNvCxnSpPr/>
          <p:nvPr/>
        </p:nvCxnSpPr>
        <p:spPr>
          <a:xfrm>
            <a:off x="3328171" y="2844599"/>
            <a:ext cx="457200"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DB78844-BFA8-45EF-AEC4-228CD5B79993}"/>
              </a:ext>
            </a:extLst>
          </p:cNvPr>
          <p:cNvCxnSpPr/>
          <p:nvPr/>
        </p:nvCxnSpPr>
        <p:spPr>
          <a:xfrm>
            <a:off x="3356606" y="3376861"/>
            <a:ext cx="457200"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AEDD505-CC33-485C-8711-4124E69A611D}"/>
              </a:ext>
            </a:extLst>
          </p:cNvPr>
          <p:cNvSpPr txBox="1"/>
          <p:nvPr/>
        </p:nvSpPr>
        <p:spPr>
          <a:xfrm>
            <a:off x="4066036" y="1565837"/>
            <a:ext cx="6160854" cy="369332"/>
          </a:xfrm>
          <a:prstGeom prst="rect">
            <a:avLst/>
          </a:prstGeom>
          <a:noFill/>
        </p:spPr>
        <p:txBody>
          <a:bodyPr wrap="none" lIns="0" tIns="0" rIns="0" bIns="0" rtlCol="0">
            <a:spAutoFit/>
          </a:bodyPr>
          <a:lstStyle/>
          <a:p>
            <a:r>
              <a:rPr lang="en-IN" sz="2400" dirty="0">
                <a:gradFill>
                  <a:gsLst>
                    <a:gs pos="0">
                      <a:schemeClr val="tx1">
                        <a:lumMod val="75000"/>
                        <a:lumOff val="25000"/>
                      </a:schemeClr>
                    </a:gs>
                    <a:gs pos="80000">
                      <a:schemeClr val="tx1">
                        <a:lumMod val="65000"/>
                        <a:lumOff val="35000"/>
                      </a:schemeClr>
                    </a:gs>
                  </a:gsLst>
                  <a:lin ang="16200000" scaled="0"/>
                </a:gradFill>
                <a:latin typeface="Calibri" panose="020F0502020204030204" pitchFamily="34" charset="0"/>
                <a:cs typeface="Calibri" panose="020F0502020204030204" pitchFamily="34" charset="0"/>
              </a:rPr>
              <a:t>Highly observable and independently deployable </a:t>
            </a:r>
            <a:endParaRPr lang="en-US" sz="2400" dirty="0" err="1">
              <a:gradFill>
                <a:gsLst>
                  <a:gs pos="0">
                    <a:schemeClr val="tx1">
                      <a:lumMod val="75000"/>
                      <a:lumOff val="25000"/>
                    </a:schemeClr>
                  </a:gs>
                  <a:gs pos="80000">
                    <a:schemeClr val="tx1">
                      <a:lumMod val="65000"/>
                      <a:lumOff val="35000"/>
                    </a:schemeClr>
                  </a:gs>
                </a:gsLst>
                <a:lin ang="16200000" scaled="0"/>
              </a:gradFill>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50896F67-D75B-4A00-8CCB-B867EB598FAD}"/>
              </a:ext>
            </a:extLst>
          </p:cNvPr>
          <p:cNvSpPr txBox="1"/>
          <p:nvPr/>
        </p:nvSpPr>
        <p:spPr>
          <a:xfrm>
            <a:off x="4066036" y="2127669"/>
            <a:ext cx="3666581" cy="369332"/>
          </a:xfrm>
          <a:prstGeom prst="rect">
            <a:avLst/>
          </a:prstGeom>
          <a:noFill/>
        </p:spPr>
        <p:txBody>
          <a:bodyPr wrap="none" lIns="0" tIns="0" rIns="0" bIns="0" rtlCol="0">
            <a:spAutoFit/>
          </a:bodyPr>
          <a:lstStyle/>
          <a:p>
            <a:r>
              <a:rPr lang="en-IN" sz="2400" dirty="0">
                <a:gradFill>
                  <a:gsLst>
                    <a:gs pos="0">
                      <a:schemeClr val="tx1">
                        <a:lumMod val="75000"/>
                        <a:lumOff val="25000"/>
                      </a:schemeClr>
                    </a:gs>
                    <a:gs pos="80000">
                      <a:schemeClr val="tx1">
                        <a:lumMod val="65000"/>
                        <a:lumOff val="35000"/>
                      </a:schemeClr>
                    </a:gs>
                  </a:gsLst>
                  <a:lin ang="16200000" scaled="0"/>
                </a:gradFill>
                <a:latin typeface="Calibri" panose="020F0502020204030204" pitchFamily="34" charset="0"/>
                <a:cs typeface="Calibri" panose="020F0502020204030204" pitchFamily="34" charset="0"/>
              </a:rPr>
              <a:t>Support automation – CI / CD</a:t>
            </a:r>
            <a:endParaRPr lang="en-US" sz="2400" dirty="0" err="1">
              <a:gradFill>
                <a:gsLst>
                  <a:gs pos="0">
                    <a:schemeClr val="tx1">
                      <a:lumMod val="75000"/>
                      <a:lumOff val="25000"/>
                    </a:schemeClr>
                  </a:gs>
                  <a:gs pos="80000">
                    <a:schemeClr val="tx1">
                      <a:lumMod val="65000"/>
                      <a:lumOff val="35000"/>
                    </a:schemeClr>
                  </a:gs>
                </a:gsLst>
                <a:lin ang="16200000" scaled="0"/>
              </a:gradFill>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822204DE-C58F-4BC0-8CE7-7359ED4AEE0D}"/>
              </a:ext>
            </a:extLst>
          </p:cNvPr>
          <p:cNvSpPr txBox="1"/>
          <p:nvPr/>
        </p:nvSpPr>
        <p:spPr>
          <a:xfrm>
            <a:off x="4066036" y="2658444"/>
            <a:ext cx="4993034" cy="369332"/>
          </a:xfrm>
          <a:prstGeom prst="rect">
            <a:avLst/>
          </a:prstGeom>
          <a:noFill/>
        </p:spPr>
        <p:txBody>
          <a:bodyPr wrap="none" lIns="0" tIns="0" rIns="0" bIns="0" rtlCol="0">
            <a:spAutoFit/>
          </a:bodyPr>
          <a:lstStyle/>
          <a:p>
            <a:r>
              <a:rPr lang="en-IN" sz="2400" dirty="0">
                <a:gradFill>
                  <a:gsLst>
                    <a:gs pos="0">
                      <a:schemeClr val="tx1">
                        <a:lumMod val="75000"/>
                        <a:lumOff val="25000"/>
                      </a:schemeClr>
                    </a:gs>
                    <a:gs pos="80000">
                      <a:schemeClr val="tx1">
                        <a:lumMod val="65000"/>
                        <a:lumOff val="35000"/>
                      </a:schemeClr>
                    </a:gs>
                  </a:gsLst>
                  <a:lin ang="16200000" scaled="0"/>
                </a:gradFill>
                <a:latin typeface="Calibri" panose="020F0502020204030204" pitchFamily="34" charset="0"/>
                <a:cs typeface="Calibri" panose="020F0502020204030204" pitchFamily="34" charset="0"/>
              </a:rPr>
              <a:t>Follows Decentralization of components</a:t>
            </a:r>
            <a:endParaRPr lang="en-US" sz="2400" dirty="0" err="1">
              <a:gradFill>
                <a:gsLst>
                  <a:gs pos="0">
                    <a:schemeClr val="tx1">
                      <a:lumMod val="75000"/>
                      <a:lumOff val="25000"/>
                    </a:schemeClr>
                  </a:gs>
                  <a:gs pos="80000">
                    <a:schemeClr val="tx1">
                      <a:lumMod val="65000"/>
                      <a:lumOff val="35000"/>
                    </a:schemeClr>
                  </a:gs>
                </a:gsLst>
                <a:lin ang="16200000" scaled="0"/>
              </a:gradFill>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59FDE59B-5776-48C4-B729-03C06FC40AD3}"/>
              </a:ext>
            </a:extLst>
          </p:cNvPr>
          <p:cNvSpPr txBox="1"/>
          <p:nvPr/>
        </p:nvSpPr>
        <p:spPr>
          <a:xfrm>
            <a:off x="4066036" y="3197053"/>
            <a:ext cx="4353628" cy="369332"/>
          </a:xfrm>
          <a:prstGeom prst="rect">
            <a:avLst/>
          </a:prstGeom>
          <a:noFill/>
        </p:spPr>
        <p:txBody>
          <a:bodyPr wrap="none" lIns="0" tIns="0" rIns="0" bIns="0" rtlCol="0">
            <a:spAutoFit/>
          </a:bodyPr>
          <a:lstStyle/>
          <a:p>
            <a:r>
              <a:rPr lang="en-IN" sz="2400" dirty="0">
                <a:gradFill>
                  <a:gsLst>
                    <a:gs pos="0">
                      <a:schemeClr val="tx1">
                        <a:lumMod val="75000"/>
                        <a:lumOff val="25000"/>
                      </a:schemeClr>
                    </a:gs>
                    <a:gs pos="80000">
                      <a:schemeClr val="tx1">
                        <a:lumMod val="65000"/>
                        <a:lumOff val="35000"/>
                      </a:schemeClr>
                    </a:gs>
                  </a:gsLst>
                  <a:lin ang="16200000" scaled="0"/>
                </a:gradFill>
                <a:latin typeface="Calibri" panose="020F0502020204030204" pitchFamily="34" charset="0"/>
                <a:cs typeface="Calibri" panose="020F0502020204030204" pitchFamily="34" charset="0"/>
              </a:rPr>
              <a:t>Modelled around Business Domain</a:t>
            </a:r>
            <a:endParaRPr lang="en-US" sz="2400" dirty="0" err="1">
              <a:gradFill>
                <a:gsLst>
                  <a:gs pos="0">
                    <a:schemeClr val="tx1">
                      <a:lumMod val="75000"/>
                      <a:lumOff val="25000"/>
                    </a:schemeClr>
                  </a:gs>
                  <a:gs pos="80000">
                    <a:schemeClr val="tx1">
                      <a:lumMod val="65000"/>
                      <a:lumOff val="35000"/>
                    </a:schemeClr>
                  </a:gs>
                </a:gsLst>
                <a:lin ang="16200000" scaled="0"/>
              </a:gradFill>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660FA742-12E4-4188-96E0-A34A5E6EE1E1}"/>
              </a:ext>
            </a:extLst>
          </p:cNvPr>
          <p:cNvSpPr txBox="1"/>
          <p:nvPr/>
        </p:nvSpPr>
        <p:spPr>
          <a:xfrm>
            <a:off x="481583" y="4369365"/>
            <a:ext cx="7381444" cy="369332"/>
          </a:xfrm>
          <a:prstGeom prst="rect">
            <a:avLst/>
          </a:prstGeom>
          <a:noFill/>
        </p:spPr>
        <p:txBody>
          <a:bodyPr wrap="none" lIns="0" tIns="0" rIns="0" bIns="0" rtlCol="0">
            <a:spAutoFit/>
          </a:bodyPr>
          <a:lstStyle/>
          <a:p>
            <a:r>
              <a:rPr lang="en-IN" sz="2400" b="1" dirty="0">
                <a:gradFill>
                  <a:gsLst>
                    <a:gs pos="0">
                      <a:schemeClr val="tx1">
                        <a:lumMod val="75000"/>
                        <a:lumOff val="25000"/>
                      </a:schemeClr>
                    </a:gs>
                    <a:gs pos="80000">
                      <a:schemeClr val="tx1">
                        <a:lumMod val="65000"/>
                        <a:lumOff val="35000"/>
                      </a:schemeClr>
                    </a:gs>
                  </a:gsLst>
                  <a:lin ang="16200000" scaled="0"/>
                </a:gradFill>
                <a:latin typeface="Calibri" panose="020F0502020204030204" pitchFamily="34" charset="0"/>
                <a:cs typeface="Calibri" panose="020F0502020204030204" pitchFamily="34" charset="0"/>
              </a:rPr>
              <a:t>Language and Framework </a:t>
            </a:r>
            <a:r>
              <a:rPr lang="en-IN" sz="2400" dirty="0">
                <a:gradFill>
                  <a:gsLst>
                    <a:gs pos="0">
                      <a:schemeClr val="tx1">
                        <a:lumMod val="75000"/>
                        <a:lumOff val="25000"/>
                      </a:schemeClr>
                    </a:gs>
                    <a:gs pos="80000">
                      <a:schemeClr val="tx1">
                        <a:lumMod val="65000"/>
                        <a:lumOff val="35000"/>
                      </a:schemeClr>
                    </a:gs>
                  </a:gsLst>
                  <a:lin ang="16200000" scaled="0"/>
                </a:gradFill>
                <a:latin typeface="Calibri" panose="020F0502020204030204" pitchFamily="34" charset="0"/>
                <a:cs typeface="Calibri" panose="020F0502020204030204" pitchFamily="34" charset="0"/>
              </a:rPr>
              <a:t>– Python, Java, Dot Net, Node JS </a:t>
            </a:r>
            <a:endParaRPr lang="en-US" sz="2400" dirty="0" err="1">
              <a:gradFill>
                <a:gsLst>
                  <a:gs pos="0">
                    <a:schemeClr val="tx1">
                      <a:lumMod val="75000"/>
                      <a:lumOff val="25000"/>
                    </a:schemeClr>
                  </a:gs>
                  <a:gs pos="80000">
                    <a:schemeClr val="tx1">
                      <a:lumMod val="65000"/>
                      <a:lumOff val="35000"/>
                    </a:schemeClr>
                  </a:gs>
                </a:gsLst>
                <a:lin ang="16200000" scaled="0"/>
              </a:gradFill>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536C07B9-82A1-478D-B869-422722852BEA}"/>
              </a:ext>
            </a:extLst>
          </p:cNvPr>
          <p:cNvSpPr txBox="1"/>
          <p:nvPr/>
        </p:nvSpPr>
        <p:spPr>
          <a:xfrm>
            <a:off x="481583" y="5646637"/>
            <a:ext cx="5980291" cy="369332"/>
          </a:xfrm>
          <a:prstGeom prst="rect">
            <a:avLst/>
          </a:prstGeom>
          <a:noFill/>
        </p:spPr>
        <p:txBody>
          <a:bodyPr wrap="none" lIns="0" tIns="0" rIns="0" bIns="0" rtlCol="0">
            <a:spAutoFit/>
          </a:bodyPr>
          <a:lstStyle/>
          <a:p>
            <a:r>
              <a:rPr lang="en-IN" sz="2400" b="1" dirty="0">
                <a:gradFill>
                  <a:gsLst>
                    <a:gs pos="0">
                      <a:schemeClr val="tx1">
                        <a:lumMod val="75000"/>
                        <a:lumOff val="25000"/>
                      </a:schemeClr>
                    </a:gs>
                    <a:gs pos="80000">
                      <a:schemeClr val="tx1">
                        <a:lumMod val="65000"/>
                        <a:lumOff val="35000"/>
                      </a:schemeClr>
                    </a:gs>
                  </a:gsLst>
                  <a:lin ang="16200000" scaled="0"/>
                </a:gradFill>
                <a:latin typeface="Calibri" panose="020F0502020204030204" pitchFamily="34" charset="0"/>
                <a:cs typeface="Calibri" panose="020F0502020204030204" pitchFamily="34" charset="0"/>
              </a:rPr>
              <a:t>Platform</a:t>
            </a:r>
            <a:r>
              <a:rPr lang="en-IN" sz="2400" dirty="0">
                <a:gradFill>
                  <a:gsLst>
                    <a:gs pos="0">
                      <a:schemeClr val="tx1">
                        <a:lumMod val="75000"/>
                        <a:lumOff val="25000"/>
                      </a:schemeClr>
                    </a:gs>
                    <a:gs pos="80000">
                      <a:schemeClr val="tx1">
                        <a:lumMod val="65000"/>
                        <a:lumOff val="35000"/>
                      </a:schemeClr>
                    </a:gs>
                  </a:gsLst>
                  <a:lin ang="16200000" scaled="0"/>
                </a:gradFill>
                <a:latin typeface="Calibri" panose="020F0502020204030204" pitchFamily="34" charset="0"/>
                <a:cs typeface="Calibri" panose="020F0502020204030204" pitchFamily="34" charset="0"/>
              </a:rPr>
              <a:t> – Azure, AWS, GCP, Docker, Serverless  </a:t>
            </a:r>
            <a:endParaRPr lang="en-US" sz="2400" dirty="0" err="1">
              <a:gradFill>
                <a:gsLst>
                  <a:gs pos="0">
                    <a:schemeClr val="tx1">
                      <a:lumMod val="75000"/>
                      <a:lumOff val="25000"/>
                    </a:schemeClr>
                  </a:gs>
                  <a:gs pos="80000">
                    <a:schemeClr val="tx1">
                      <a:lumMod val="65000"/>
                      <a:lumOff val="35000"/>
                    </a:schemeClr>
                  </a:gs>
                </a:gsLst>
                <a:lin ang="16200000" scaled="0"/>
              </a:gradFill>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C9D3089B-B468-48F2-8713-41E43EB0E460}"/>
              </a:ext>
            </a:extLst>
          </p:cNvPr>
          <p:cNvSpPr txBox="1"/>
          <p:nvPr/>
        </p:nvSpPr>
        <p:spPr>
          <a:xfrm>
            <a:off x="481583" y="5008076"/>
            <a:ext cx="5527347" cy="369332"/>
          </a:xfrm>
          <a:prstGeom prst="rect">
            <a:avLst/>
          </a:prstGeom>
          <a:noFill/>
        </p:spPr>
        <p:txBody>
          <a:bodyPr wrap="none" lIns="0" tIns="0" rIns="0" bIns="0" rtlCol="0">
            <a:spAutoFit/>
          </a:bodyPr>
          <a:lstStyle/>
          <a:p>
            <a:r>
              <a:rPr lang="en-IN" sz="2400" b="1" dirty="0">
                <a:gradFill>
                  <a:gsLst>
                    <a:gs pos="0">
                      <a:schemeClr val="tx1">
                        <a:lumMod val="75000"/>
                        <a:lumOff val="25000"/>
                      </a:schemeClr>
                    </a:gs>
                    <a:gs pos="80000">
                      <a:schemeClr val="tx1">
                        <a:lumMod val="65000"/>
                        <a:lumOff val="35000"/>
                      </a:schemeClr>
                    </a:gs>
                  </a:gsLst>
                  <a:lin ang="16200000" scaled="0"/>
                </a:gradFill>
                <a:latin typeface="Calibri" panose="020F0502020204030204" pitchFamily="34" charset="0"/>
                <a:cs typeface="Calibri" panose="020F0502020204030204" pitchFamily="34" charset="0"/>
              </a:rPr>
              <a:t>Deployment Model</a:t>
            </a:r>
            <a:r>
              <a:rPr lang="en-IN" sz="2400" dirty="0">
                <a:gradFill>
                  <a:gsLst>
                    <a:gs pos="0">
                      <a:schemeClr val="tx1">
                        <a:lumMod val="75000"/>
                        <a:lumOff val="25000"/>
                      </a:schemeClr>
                    </a:gs>
                    <a:gs pos="80000">
                      <a:schemeClr val="tx1">
                        <a:lumMod val="65000"/>
                        <a:lumOff val="35000"/>
                      </a:schemeClr>
                    </a:gs>
                  </a:gsLst>
                  <a:lin ang="16200000" scaled="0"/>
                </a:gradFill>
                <a:latin typeface="Calibri" panose="020F0502020204030204" pitchFamily="34" charset="0"/>
                <a:cs typeface="Calibri" panose="020F0502020204030204" pitchFamily="34" charset="0"/>
              </a:rPr>
              <a:t> – API, Containerisation </a:t>
            </a:r>
            <a:endParaRPr lang="en-US" sz="2400" dirty="0" err="1">
              <a:gradFill>
                <a:gsLst>
                  <a:gs pos="0">
                    <a:schemeClr val="tx1">
                      <a:lumMod val="75000"/>
                      <a:lumOff val="25000"/>
                    </a:schemeClr>
                  </a:gs>
                  <a:gs pos="80000">
                    <a:schemeClr val="tx1">
                      <a:lumMod val="65000"/>
                      <a:lumOff val="35000"/>
                    </a:schemeClr>
                  </a:gs>
                </a:gsLst>
                <a:lin ang="16200000" scaled="0"/>
              </a:gra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814342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0-#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0-#ppt_w/2"/>
                                          </p:val>
                                        </p:tav>
                                        <p:tav tm="100000">
                                          <p:val>
                                            <p:strVal val="#ppt_x"/>
                                          </p:val>
                                        </p:tav>
                                      </p:tavLst>
                                    </p:anim>
                                    <p:anim calcmode="lin" valueType="num">
                                      <p:cBhvr additive="base">
                                        <p:cTn id="18" dur="500" fill="hold"/>
                                        <p:tgtEl>
                                          <p:spTgt spid="13"/>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0-#ppt_w/2"/>
                                          </p:val>
                                        </p:tav>
                                        <p:tav tm="100000">
                                          <p:val>
                                            <p:strVal val="#ppt_x"/>
                                          </p:val>
                                        </p:tav>
                                      </p:tavLst>
                                    </p:anim>
                                    <p:anim calcmode="lin" valueType="num">
                                      <p:cBhvr additive="base">
                                        <p:cTn id="22"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0-#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0-#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0-#ppt_w/2"/>
                                          </p:val>
                                        </p:tav>
                                        <p:tav tm="100000">
                                          <p:val>
                                            <p:strVal val="#ppt_x"/>
                                          </p:val>
                                        </p:tav>
                                      </p:tavLst>
                                    </p:anim>
                                    <p:anim calcmode="lin" valueType="num">
                                      <p:cBhvr additive="base">
                                        <p:cTn id="38" dur="500" fill="hold"/>
                                        <p:tgtEl>
                                          <p:spTgt spid="15"/>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0-#ppt_w/2"/>
                                          </p:val>
                                        </p:tav>
                                        <p:tav tm="100000">
                                          <p:val>
                                            <p:strVal val="#ppt_x"/>
                                          </p:val>
                                        </p:tav>
                                      </p:tavLst>
                                    </p:anim>
                                    <p:anim calcmode="lin" valueType="num">
                                      <p:cBhvr additive="base">
                                        <p:cTn id="42"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P spid="23" grpId="0"/>
      <p:bldP spid="2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8DE1CD-9220-4675-A505-359CA0C0F1CF}"/>
              </a:ext>
            </a:extLst>
          </p:cNvPr>
          <p:cNvPicPr>
            <a:picLocks noChangeAspect="1"/>
          </p:cNvPicPr>
          <p:nvPr/>
        </p:nvPicPr>
        <p:blipFill>
          <a:blip r:embed="rId2"/>
          <a:stretch>
            <a:fillRect/>
          </a:stretch>
        </p:blipFill>
        <p:spPr>
          <a:xfrm>
            <a:off x="144928" y="323570"/>
            <a:ext cx="7981895" cy="5539348"/>
          </a:xfrm>
          <a:prstGeom prst="rect">
            <a:avLst/>
          </a:prstGeom>
        </p:spPr>
      </p:pic>
    </p:spTree>
    <p:extLst>
      <p:ext uri="{BB962C8B-B14F-4D97-AF65-F5344CB8AC3E}">
        <p14:creationId xmlns:p14="http://schemas.microsoft.com/office/powerpoint/2010/main" val="287492294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E19B61-0818-462C-AB15-C80D03B916BF}"/>
              </a:ext>
            </a:extLst>
          </p:cNvPr>
          <p:cNvPicPr>
            <a:picLocks noChangeAspect="1"/>
          </p:cNvPicPr>
          <p:nvPr/>
        </p:nvPicPr>
        <p:blipFill>
          <a:blip r:embed="rId2"/>
          <a:stretch>
            <a:fillRect/>
          </a:stretch>
        </p:blipFill>
        <p:spPr>
          <a:xfrm>
            <a:off x="117754" y="219634"/>
            <a:ext cx="12155848" cy="4096871"/>
          </a:xfrm>
          <a:prstGeom prst="rect">
            <a:avLst/>
          </a:prstGeom>
        </p:spPr>
      </p:pic>
    </p:spTree>
    <p:extLst>
      <p:ext uri="{BB962C8B-B14F-4D97-AF65-F5344CB8AC3E}">
        <p14:creationId xmlns:p14="http://schemas.microsoft.com/office/powerpoint/2010/main" val="153677699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C57C83-D221-4E0D-AC80-13D79CF091C6}"/>
              </a:ext>
            </a:extLst>
          </p:cNvPr>
          <p:cNvPicPr>
            <a:picLocks noChangeAspect="1"/>
          </p:cNvPicPr>
          <p:nvPr/>
        </p:nvPicPr>
        <p:blipFill>
          <a:blip r:embed="rId2"/>
          <a:stretch>
            <a:fillRect/>
          </a:stretch>
        </p:blipFill>
        <p:spPr>
          <a:xfrm>
            <a:off x="649474" y="361950"/>
            <a:ext cx="7581900" cy="5219700"/>
          </a:xfrm>
          <a:prstGeom prst="rect">
            <a:avLst/>
          </a:prstGeom>
        </p:spPr>
      </p:pic>
    </p:spTree>
    <p:extLst>
      <p:ext uri="{BB962C8B-B14F-4D97-AF65-F5344CB8AC3E}">
        <p14:creationId xmlns:p14="http://schemas.microsoft.com/office/powerpoint/2010/main" val="257333088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3B220C-C24B-4AF9-9860-06BF33876D9F}"/>
              </a:ext>
            </a:extLst>
          </p:cNvPr>
          <p:cNvPicPr>
            <a:picLocks noChangeAspect="1"/>
          </p:cNvPicPr>
          <p:nvPr/>
        </p:nvPicPr>
        <p:blipFill>
          <a:blip r:embed="rId2"/>
          <a:stretch>
            <a:fillRect/>
          </a:stretch>
        </p:blipFill>
        <p:spPr>
          <a:xfrm>
            <a:off x="606611" y="365311"/>
            <a:ext cx="6736353" cy="5107641"/>
          </a:xfrm>
          <a:prstGeom prst="rect">
            <a:avLst/>
          </a:prstGeom>
        </p:spPr>
      </p:pic>
    </p:spTree>
    <p:extLst>
      <p:ext uri="{BB962C8B-B14F-4D97-AF65-F5344CB8AC3E}">
        <p14:creationId xmlns:p14="http://schemas.microsoft.com/office/powerpoint/2010/main" val="33930505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64679F-9EBD-4798-B950-CF1BC41A4520}"/>
              </a:ext>
            </a:extLst>
          </p:cNvPr>
          <p:cNvPicPr>
            <a:picLocks noChangeAspect="1"/>
          </p:cNvPicPr>
          <p:nvPr/>
        </p:nvPicPr>
        <p:blipFill>
          <a:blip r:embed="rId2"/>
          <a:stretch>
            <a:fillRect/>
          </a:stretch>
        </p:blipFill>
        <p:spPr>
          <a:xfrm>
            <a:off x="273236" y="264178"/>
            <a:ext cx="6048375" cy="4581525"/>
          </a:xfrm>
          <a:prstGeom prst="rect">
            <a:avLst/>
          </a:prstGeom>
        </p:spPr>
      </p:pic>
    </p:spTree>
    <p:extLst>
      <p:ext uri="{BB962C8B-B14F-4D97-AF65-F5344CB8AC3E}">
        <p14:creationId xmlns:p14="http://schemas.microsoft.com/office/powerpoint/2010/main" val="404755623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5961F4-894D-48AD-8659-B1CE87F0B963}"/>
              </a:ext>
            </a:extLst>
          </p:cNvPr>
          <p:cNvPicPr>
            <a:picLocks noChangeAspect="1"/>
          </p:cNvPicPr>
          <p:nvPr/>
        </p:nvPicPr>
        <p:blipFill>
          <a:blip r:embed="rId2"/>
          <a:stretch>
            <a:fillRect/>
          </a:stretch>
        </p:blipFill>
        <p:spPr>
          <a:xfrm>
            <a:off x="427037" y="771525"/>
            <a:ext cx="11334750" cy="5314950"/>
          </a:xfrm>
          <a:prstGeom prst="rect">
            <a:avLst/>
          </a:prstGeom>
        </p:spPr>
      </p:pic>
    </p:spTree>
    <p:extLst>
      <p:ext uri="{BB962C8B-B14F-4D97-AF65-F5344CB8AC3E}">
        <p14:creationId xmlns:p14="http://schemas.microsoft.com/office/powerpoint/2010/main" val="369846371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6270DA-31A1-4DE0-AC65-85AD2A59FADD}"/>
              </a:ext>
            </a:extLst>
          </p:cNvPr>
          <p:cNvPicPr>
            <a:picLocks noChangeAspect="1"/>
          </p:cNvPicPr>
          <p:nvPr/>
        </p:nvPicPr>
        <p:blipFill>
          <a:blip r:embed="rId2"/>
          <a:stretch>
            <a:fillRect/>
          </a:stretch>
        </p:blipFill>
        <p:spPr>
          <a:xfrm>
            <a:off x="398181" y="113179"/>
            <a:ext cx="8040157" cy="6274174"/>
          </a:xfrm>
          <a:prstGeom prst="rect">
            <a:avLst/>
          </a:prstGeom>
        </p:spPr>
      </p:pic>
    </p:spTree>
    <p:extLst>
      <p:ext uri="{BB962C8B-B14F-4D97-AF65-F5344CB8AC3E}">
        <p14:creationId xmlns:p14="http://schemas.microsoft.com/office/powerpoint/2010/main" val="3324225584"/>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A395C-C35C-49E1-AAE1-C46645F001CC}"/>
              </a:ext>
            </a:extLst>
          </p:cNvPr>
          <p:cNvPicPr>
            <a:picLocks noChangeAspect="1"/>
          </p:cNvPicPr>
          <p:nvPr/>
        </p:nvPicPr>
        <p:blipFill>
          <a:blip r:embed="rId2"/>
          <a:stretch>
            <a:fillRect/>
          </a:stretch>
        </p:blipFill>
        <p:spPr>
          <a:xfrm>
            <a:off x="983129" y="347662"/>
            <a:ext cx="8582025" cy="6162675"/>
          </a:xfrm>
          <a:prstGeom prst="rect">
            <a:avLst/>
          </a:prstGeom>
        </p:spPr>
      </p:pic>
    </p:spTree>
    <p:extLst>
      <p:ext uri="{BB962C8B-B14F-4D97-AF65-F5344CB8AC3E}">
        <p14:creationId xmlns:p14="http://schemas.microsoft.com/office/powerpoint/2010/main" val="239973128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BFA26B-4BA2-4A91-81AF-B9D0F4CAFFA6}"/>
              </a:ext>
            </a:extLst>
          </p:cNvPr>
          <p:cNvPicPr>
            <a:picLocks noChangeAspect="1"/>
          </p:cNvPicPr>
          <p:nvPr/>
        </p:nvPicPr>
        <p:blipFill>
          <a:blip r:embed="rId2"/>
          <a:stretch>
            <a:fillRect/>
          </a:stretch>
        </p:blipFill>
        <p:spPr>
          <a:xfrm>
            <a:off x="918975" y="194701"/>
            <a:ext cx="5886450" cy="5419725"/>
          </a:xfrm>
          <a:prstGeom prst="rect">
            <a:avLst/>
          </a:prstGeom>
        </p:spPr>
      </p:pic>
    </p:spTree>
    <p:extLst>
      <p:ext uri="{BB962C8B-B14F-4D97-AF65-F5344CB8AC3E}">
        <p14:creationId xmlns:p14="http://schemas.microsoft.com/office/powerpoint/2010/main" val="395784045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9B21EE-2E6C-49EE-80E8-5B639747B964}"/>
              </a:ext>
            </a:extLst>
          </p:cNvPr>
          <p:cNvPicPr>
            <a:picLocks noChangeAspect="1"/>
          </p:cNvPicPr>
          <p:nvPr/>
        </p:nvPicPr>
        <p:blipFill>
          <a:blip r:embed="rId2"/>
          <a:stretch>
            <a:fillRect/>
          </a:stretch>
        </p:blipFill>
        <p:spPr>
          <a:xfrm>
            <a:off x="2725643" y="323849"/>
            <a:ext cx="8981875" cy="4745691"/>
          </a:xfrm>
          <a:prstGeom prst="rect">
            <a:avLst/>
          </a:prstGeom>
        </p:spPr>
      </p:pic>
      <p:sp>
        <p:nvSpPr>
          <p:cNvPr id="3" name="TextBox 2">
            <a:extLst>
              <a:ext uri="{FF2B5EF4-FFF2-40B4-BE49-F238E27FC236}">
                <a16:creationId xmlns:a16="http://schemas.microsoft.com/office/drawing/2014/main" id="{49DD4C1F-6791-4E54-98E9-7B326951AFFA}"/>
              </a:ext>
            </a:extLst>
          </p:cNvPr>
          <p:cNvSpPr txBox="1"/>
          <p:nvPr/>
        </p:nvSpPr>
        <p:spPr>
          <a:xfrm>
            <a:off x="282388" y="2178424"/>
            <a:ext cx="2872581" cy="1846659"/>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Click twice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And you will</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Get 2 like this</a:t>
            </a:r>
          </a:p>
        </p:txBody>
      </p:sp>
    </p:spTree>
    <p:extLst>
      <p:ext uri="{BB962C8B-B14F-4D97-AF65-F5344CB8AC3E}">
        <p14:creationId xmlns:p14="http://schemas.microsoft.com/office/powerpoint/2010/main" val="395624396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201A9C0-0087-4BCE-A517-132E505861D0}"/>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254021" y="249071"/>
            <a:ext cx="6934804" cy="317992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2565438-8456-4F7F-AF34-188B6AFEB3CD}"/>
              </a:ext>
            </a:extLst>
          </p:cNvPr>
          <p:cNvSpPr txBox="1"/>
          <p:nvPr/>
        </p:nvSpPr>
        <p:spPr>
          <a:xfrm>
            <a:off x="1930199" y="249071"/>
            <a:ext cx="6053741" cy="3508653"/>
          </a:xfrm>
          <a:prstGeom prst="rect">
            <a:avLst/>
          </a:prstGeom>
          <a:solidFill>
            <a:schemeClr val="bg1"/>
          </a:solidFill>
        </p:spPr>
        <p:txBody>
          <a:bodyPr wrap="square" lIns="0" tIns="0" rIns="0" bIns="0" rtlCol="0">
            <a:spAutoFit/>
          </a:bodyPr>
          <a:lstStyle/>
          <a:p>
            <a:pPr algn="ctr"/>
            <a:r>
              <a:rPr lang="en-IN" sz="6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YOU HAVE TO </a:t>
            </a:r>
            <a:r>
              <a:rPr lang="en-IN" sz="8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DECIDE </a:t>
            </a:r>
          </a:p>
          <a:p>
            <a:pPr algn="ctr"/>
            <a:endParaRPr lang="en-US" sz="88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pic>
        <p:nvPicPr>
          <p:cNvPr id="2052" name="Picture 4" descr="The choices you make define who you are">
            <a:extLst>
              <a:ext uri="{FF2B5EF4-FFF2-40B4-BE49-F238E27FC236}">
                <a16:creationId xmlns:a16="http://schemas.microsoft.com/office/drawing/2014/main" id="{0B45E2EB-8C82-47B4-9C7A-5F42404466D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227" b="92969" l="1591" r="97955"/>
                    </a14:imgEffect>
                  </a14:imgLayer>
                </a14:imgProps>
              </a:ext>
              <a:ext uri="{28A0092B-C50C-407E-A947-70E740481C1C}">
                <a14:useLocalDpi xmlns:a14="http://schemas.microsoft.com/office/drawing/2010/main" val="0"/>
              </a:ext>
            </a:extLst>
          </a:blip>
          <a:srcRect/>
          <a:stretch>
            <a:fillRect/>
          </a:stretch>
        </p:blipFill>
        <p:spPr bwMode="auto">
          <a:xfrm>
            <a:off x="-1" y="138786"/>
            <a:ext cx="2811439" cy="327149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9A5B064-B702-4F80-9907-C5180781AA56}"/>
              </a:ext>
            </a:extLst>
          </p:cNvPr>
          <p:cNvSpPr/>
          <p:nvPr/>
        </p:nvSpPr>
        <p:spPr bwMode="auto">
          <a:xfrm>
            <a:off x="11955439" y="249071"/>
            <a:ext cx="233386" cy="317992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 name="TextBox 3">
            <a:extLst>
              <a:ext uri="{FF2B5EF4-FFF2-40B4-BE49-F238E27FC236}">
                <a16:creationId xmlns:a16="http://schemas.microsoft.com/office/drawing/2014/main" id="{EFA88AF7-7A12-4B4F-BC38-F97E30E244F7}"/>
              </a:ext>
            </a:extLst>
          </p:cNvPr>
          <p:cNvSpPr txBox="1"/>
          <p:nvPr/>
        </p:nvSpPr>
        <p:spPr>
          <a:xfrm>
            <a:off x="914570" y="4065500"/>
            <a:ext cx="7293600" cy="2462213"/>
          </a:xfrm>
          <a:prstGeom prst="rect">
            <a:avLst/>
          </a:prstGeom>
          <a:noFill/>
        </p:spPr>
        <p:txBody>
          <a:bodyPr wrap="none" lIns="0" tIns="0" rIns="0" bIns="0" rtlCol="0">
            <a:spAutoFit/>
          </a:bodyPr>
          <a:lstStyle/>
          <a:p>
            <a:pPr marL="571500" indent="-571500">
              <a:buFont typeface="Wingdings" panose="05000000000000000000" pitchFamily="2" charset="2"/>
              <a:buChar char="ü"/>
            </a:pPr>
            <a:r>
              <a:rPr lang="en-IN" sz="4000" dirty="0">
                <a:gradFill>
                  <a:gsLst>
                    <a:gs pos="0">
                      <a:schemeClr val="tx1">
                        <a:lumMod val="75000"/>
                        <a:lumOff val="25000"/>
                      </a:schemeClr>
                    </a:gs>
                    <a:gs pos="80000">
                      <a:schemeClr val="tx1">
                        <a:lumMod val="65000"/>
                        <a:lumOff val="35000"/>
                      </a:schemeClr>
                    </a:gs>
                  </a:gsLst>
                  <a:lin ang="16200000" scaled="0"/>
                </a:gradFill>
                <a:latin typeface="Calibri" panose="020F0502020204030204" pitchFamily="34" charset="0"/>
                <a:cs typeface="Calibri" panose="020F0502020204030204" pitchFamily="34" charset="0"/>
              </a:rPr>
              <a:t>WHICH LANGUAGE</a:t>
            </a:r>
            <a:r>
              <a:rPr lang="en-US" sz="4000" dirty="0">
                <a:gradFill>
                  <a:gsLst>
                    <a:gs pos="0">
                      <a:schemeClr val="tx1">
                        <a:lumMod val="75000"/>
                        <a:lumOff val="25000"/>
                      </a:schemeClr>
                    </a:gs>
                    <a:gs pos="80000">
                      <a:schemeClr val="tx1">
                        <a:lumMod val="65000"/>
                        <a:lumOff val="35000"/>
                      </a:schemeClr>
                    </a:gs>
                  </a:gsLst>
                  <a:lin ang="16200000" scaled="0"/>
                </a:gradFill>
                <a:latin typeface="Calibri" panose="020F0502020204030204" pitchFamily="34" charset="0"/>
                <a:cs typeface="Calibri" panose="020F0502020204030204" pitchFamily="34" charset="0"/>
              </a:rPr>
              <a:t>?</a:t>
            </a:r>
          </a:p>
          <a:p>
            <a:pPr marL="571500" indent="-571500">
              <a:buFont typeface="Wingdings" panose="05000000000000000000" pitchFamily="2" charset="2"/>
              <a:buChar char="ü"/>
            </a:pPr>
            <a:r>
              <a:rPr lang="en-US" sz="4000" dirty="0">
                <a:gradFill>
                  <a:gsLst>
                    <a:gs pos="0">
                      <a:schemeClr val="tx1">
                        <a:lumMod val="75000"/>
                        <a:lumOff val="25000"/>
                      </a:schemeClr>
                    </a:gs>
                    <a:gs pos="80000">
                      <a:schemeClr val="tx1">
                        <a:lumMod val="65000"/>
                        <a:lumOff val="35000"/>
                      </a:schemeClr>
                    </a:gs>
                  </a:gsLst>
                  <a:lin ang="16200000" scaled="0"/>
                </a:gradFill>
                <a:latin typeface="Calibri" panose="020F0502020204030204" pitchFamily="34" charset="0"/>
                <a:cs typeface="Calibri" panose="020F0502020204030204" pitchFamily="34" charset="0"/>
              </a:rPr>
              <a:t>WHICH PLATFORM?</a:t>
            </a:r>
          </a:p>
          <a:p>
            <a:pPr marL="571500" indent="-571500">
              <a:buFont typeface="Wingdings" panose="05000000000000000000" pitchFamily="2" charset="2"/>
              <a:buChar char="ü"/>
            </a:pPr>
            <a:r>
              <a:rPr lang="en-US" sz="4000" dirty="0">
                <a:gradFill>
                  <a:gsLst>
                    <a:gs pos="0">
                      <a:schemeClr val="tx1">
                        <a:lumMod val="75000"/>
                        <a:lumOff val="25000"/>
                      </a:schemeClr>
                    </a:gs>
                    <a:gs pos="80000">
                      <a:schemeClr val="tx1">
                        <a:lumMod val="65000"/>
                        <a:lumOff val="35000"/>
                      </a:schemeClr>
                    </a:gs>
                  </a:gsLst>
                  <a:lin ang="16200000" scaled="0"/>
                </a:gradFill>
                <a:latin typeface="Calibri" panose="020F0502020204030204" pitchFamily="34" charset="0"/>
                <a:cs typeface="Calibri" panose="020F0502020204030204" pitchFamily="34" charset="0"/>
              </a:rPr>
              <a:t>WHICH DEVELOPMENT MODEL?</a:t>
            </a:r>
          </a:p>
          <a:p>
            <a:pPr marL="571500" indent="-571500">
              <a:buFont typeface="Wingdings" panose="05000000000000000000" pitchFamily="2" charset="2"/>
              <a:buChar char="ü"/>
            </a:pPr>
            <a:r>
              <a:rPr lang="en-US" sz="4000" dirty="0">
                <a:gradFill>
                  <a:gsLst>
                    <a:gs pos="0">
                      <a:schemeClr val="tx1">
                        <a:lumMod val="75000"/>
                        <a:lumOff val="25000"/>
                      </a:schemeClr>
                    </a:gs>
                    <a:gs pos="80000">
                      <a:schemeClr val="tx1">
                        <a:lumMod val="65000"/>
                        <a:lumOff val="35000"/>
                      </a:schemeClr>
                    </a:gs>
                  </a:gsLst>
                  <a:lin ang="16200000" scaled="0"/>
                </a:gradFill>
                <a:latin typeface="Calibri" panose="020F0502020204030204" pitchFamily="34" charset="0"/>
                <a:cs typeface="Calibri" panose="020F0502020204030204" pitchFamily="34" charset="0"/>
              </a:rPr>
              <a:t>WHICH TOOLS?</a:t>
            </a:r>
            <a:endParaRPr lang="en-IN" sz="4000" dirty="0">
              <a:gradFill>
                <a:gsLst>
                  <a:gs pos="0">
                    <a:schemeClr val="tx1">
                      <a:lumMod val="75000"/>
                      <a:lumOff val="25000"/>
                    </a:schemeClr>
                  </a:gs>
                  <a:gs pos="80000">
                    <a:schemeClr val="tx1">
                      <a:lumMod val="65000"/>
                      <a:lumOff val="35000"/>
                    </a:schemeClr>
                  </a:gs>
                </a:gsLst>
                <a:lin ang="16200000" scaled="0"/>
              </a:gra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7187881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D65CB2-354D-42F0-B647-76429BB77F09}"/>
              </a:ext>
            </a:extLst>
          </p:cNvPr>
          <p:cNvPicPr>
            <a:picLocks noChangeAspect="1"/>
          </p:cNvPicPr>
          <p:nvPr/>
        </p:nvPicPr>
        <p:blipFill>
          <a:blip r:embed="rId2"/>
          <a:stretch>
            <a:fillRect/>
          </a:stretch>
        </p:blipFill>
        <p:spPr>
          <a:xfrm>
            <a:off x="254746" y="179013"/>
            <a:ext cx="9551772" cy="4661928"/>
          </a:xfrm>
          <a:prstGeom prst="rect">
            <a:avLst/>
          </a:prstGeom>
        </p:spPr>
      </p:pic>
      <p:sp>
        <p:nvSpPr>
          <p:cNvPr id="5" name="TextBox 4">
            <a:extLst>
              <a:ext uri="{FF2B5EF4-FFF2-40B4-BE49-F238E27FC236}">
                <a16:creationId xmlns:a16="http://schemas.microsoft.com/office/drawing/2014/main" id="{366208E3-126E-48E8-8F39-DDBFB49E46AF}"/>
              </a:ext>
            </a:extLst>
          </p:cNvPr>
          <p:cNvSpPr txBox="1"/>
          <p:nvPr/>
        </p:nvSpPr>
        <p:spPr>
          <a:xfrm>
            <a:off x="1479176" y="4840941"/>
            <a:ext cx="5887830"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Remove value tag and save</a:t>
            </a:r>
          </a:p>
        </p:txBody>
      </p:sp>
    </p:spTree>
    <p:extLst>
      <p:ext uri="{BB962C8B-B14F-4D97-AF65-F5344CB8AC3E}">
        <p14:creationId xmlns:p14="http://schemas.microsoft.com/office/powerpoint/2010/main" val="55879676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C126DF-60D9-4F41-A77A-F54C751BBE1E}"/>
              </a:ext>
            </a:extLst>
          </p:cNvPr>
          <p:cNvPicPr>
            <a:picLocks noChangeAspect="1"/>
          </p:cNvPicPr>
          <p:nvPr/>
        </p:nvPicPr>
        <p:blipFill>
          <a:blip r:embed="rId2"/>
          <a:stretch>
            <a:fillRect/>
          </a:stretch>
        </p:blipFill>
        <p:spPr>
          <a:xfrm>
            <a:off x="299569" y="188538"/>
            <a:ext cx="4258984" cy="6201678"/>
          </a:xfrm>
          <a:prstGeom prst="rect">
            <a:avLst/>
          </a:prstGeom>
        </p:spPr>
      </p:pic>
    </p:spTree>
    <p:extLst>
      <p:ext uri="{BB962C8B-B14F-4D97-AF65-F5344CB8AC3E}">
        <p14:creationId xmlns:p14="http://schemas.microsoft.com/office/powerpoint/2010/main" val="4122922498"/>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434138-ECBC-46E9-A735-3097A38EAD4D}"/>
              </a:ext>
            </a:extLst>
          </p:cNvPr>
          <p:cNvPicPr>
            <a:picLocks noChangeAspect="1"/>
          </p:cNvPicPr>
          <p:nvPr/>
        </p:nvPicPr>
        <p:blipFill>
          <a:blip r:embed="rId2"/>
          <a:stretch>
            <a:fillRect/>
          </a:stretch>
        </p:blipFill>
        <p:spPr>
          <a:xfrm>
            <a:off x="1638952" y="1488421"/>
            <a:ext cx="381000" cy="142875"/>
          </a:xfrm>
          <a:prstGeom prst="rect">
            <a:avLst/>
          </a:prstGeom>
        </p:spPr>
      </p:pic>
      <p:pic>
        <p:nvPicPr>
          <p:cNvPr id="2" name="Picture 1">
            <a:extLst>
              <a:ext uri="{FF2B5EF4-FFF2-40B4-BE49-F238E27FC236}">
                <a16:creationId xmlns:a16="http://schemas.microsoft.com/office/drawing/2014/main" id="{CD244FE7-30E7-4C5F-9419-A26B032B9EAE}"/>
              </a:ext>
            </a:extLst>
          </p:cNvPr>
          <p:cNvPicPr>
            <a:picLocks noChangeAspect="1"/>
          </p:cNvPicPr>
          <p:nvPr/>
        </p:nvPicPr>
        <p:blipFill>
          <a:blip r:embed="rId3"/>
          <a:stretch>
            <a:fillRect/>
          </a:stretch>
        </p:blipFill>
        <p:spPr>
          <a:xfrm>
            <a:off x="685613" y="328612"/>
            <a:ext cx="7724775" cy="6200775"/>
          </a:xfrm>
          <a:prstGeom prst="rect">
            <a:avLst/>
          </a:prstGeom>
        </p:spPr>
      </p:pic>
    </p:spTree>
    <p:extLst>
      <p:ext uri="{BB962C8B-B14F-4D97-AF65-F5344CB8AC3E}">
        <p14:creationId xmlns:p14="http://schemas.microsoft.com/office/powerpoint/2010/main" val="289117857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3D472E-0CFD-42E6-B082-E131156CD23E}"/>
              </a:ext>
            </a:extLst>
          </p:cNvPr>
          <p:cNvSpPr/>
          <p:nvPr/>
        </p:nvSpPr>
        <p:spPr>
          <a:xfrm>
            <a:off x="147335" y="259087"/>
            <a:ext cx="10463121" cy="584775"/>
          </a:xfrm>
          <a:prstGeom prst="rect">
            <a:avLst/>
          </a:prstGeom>
        </p:spPr>
        <p:txBody>
          <a:bodyPr wrap="none">
            <a:spAutoFit/>
          </a:bodyPr>
          <a:lstStyle/>
          <a:p>
            <a:r>
              <a:rPr lang="en-US" sz="3200" b="1" dirty="0">
                <a:solidFill>
                  <a:srgbClr val="000000"/>
                </a:solidFill>
                <a:latin typeface="Segoe UI" panose="020B0502040204020203" pitchFamily="34" charset="0"/>
              </a:rPr>
              <a:t>Protect an API by adding rate limit policy (throttling)</a:t>
            </a:r>
          </a:p>
        </p:txBody>
      </p:sp>
      <p:sp>
        <p:nvSpPr>
          <p:cNvPr id="3" name="Rectangle 2">
            <a:extLst>
              <a:ext uri="{FF2B5EF4-FFF2-40B4-BE49-F238E27FC236}">
                <a16:creationId xmlns:a16="http://schemas.microsoft.com/office/drawing/2014/main" id="{B75E4D3D-A2E9-4C5C-A8B3-810D7B9F2AB1}"/>
              </a:ext>
            </a:extLst>
          </p:cNvPr>
          <p:cNvSpPr/>
          <p:nvPr/>
        </p:nvSpPr>
        <p:spPr>
          <a:xfrm>
            <a:off x="147335" y="1139896"/>
            <a:ext cx="10463121" cy="2677656"/>
          </a:xfrm>
          <a:prstGeom prst="rect">
            <a:avLst/>
          </a:prstGeom>
        </p:spPr>
        <p:txBody>
          <a:bodyPr wrap="square">
            <a:spAutoFit/>
          </a:bodyPr>
          <a:lstStyle/>
          <a:p>
            <a:r>
              <a:rPr lang="en-US" sz="2400" dirty="0">
                <a:solidFill>
                  <a:srgbClr val="000000"/>
                </a:solidFill>
                <a:latin typeface="Segoe UI" panose="020B0502040204020203" pitchFamily="34" charset="0"/>
              </a:rPr>
              <a:t>you may want to limit a number of calls the API is called so it is not overused by developers. </a:t>
            </a:r>
          </a:p>
          <a:p>
            <a:endParaRPr lang="en-US" sz="2400" dirty="0">
              <a:solidFill>
                <a:srgbClr val="000000"/>
              </a:solidFill>
              <a:latin typeface="Segoe UI" panose="020B0502040204020203" pitchFamily="34" charset="0"/>
            </a:endParaRPr>
          </a:p>
          <a:p>
            <a:r>
              <a:rPr lang="en-US" sz="2400" dirty="0">
                <a:solidFill>
                  <a:srgbClr val="000000"/>
                </a:solidFill>
                <a:latin typeface="Segoe UI" panose="020B0502040204020203" pitchFamily="34" charset="0"/>
              </a:rPr>
              <a:t>In this example, the limit is set to 3 calls per 15 seconds for each subscription Id. After 15 seconds, a developer can retry calling the API.</a:t>
            </a:r>
          </a:p>
          <a:p>
            <a:br>
              <a:rPr lang="en-US" sz="2400" dirty="0"/>
            </a:br>
            <a:endParaRPr lang="en-IN" sz="2400" dirty="0"/>
          </a:p>
        </p:txBody>
      </p:sp>
    </p:spTree>
    <p:extLst>
      <p:ext uri="{BB962C8B-B14F-4D97-AF65-F5344CB8AC3E}">
        <p14:creationId xmlns:p14="http://schemas.microsoft.com/office/powerpoint/2010/main" val="246096076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7C08FB-8762-4135-9BDD-200FEB4DFDC4}"/>
              </a:ext>
            </a:extLst>
          </p:cNvPr>
          <p:cNvPicPr>
            <a:picLocks noChangeAspect="1"/>
          </p:cNvPicPr>
          <p:nvPr/>
        </p:nvPicPr>
        <p:blipFill>
          <a:blip r:embed="rId2"/>
          <a:stretch>
            <a:fillRect/>
          </a:stretch>
        </p:blipFill>
        <p:spPr>
          <a:xfrm>
            <a:off x="468218" y="186297"/>
            <a:ext cx="8562975" cy="5705475"/>
          </a:xfrm>
          <a:prstGeom prst="rect">
            <a:avLst/>
          </a:prstGeom>
        </p:spPr>
      </p:pic>
    </p:spTree>
    <p:extLst>
      <p:ext uri="{BB962C8B-B14F-4D97-AF65-F5344CB8AC3E}">
        <p14:creationId xmlns:p14="http://schemas.microsoft.com/office/powerpoint/2010/main" val="285624735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5B9E8A-0FFF-422F-BF96-CBC7C6FFBE3E}"/>
              </a:ext>
            </a:extLst>
          </p:cNvPr>
          <p:cNvPicPr>
            <a:picLocks noChangeAspect="1"/>
          </p:cNvPicPr>
          <p:nvPr/>
        </p:nvPicPr>
        <p:blipFill>
          <a:blip r:embed="rId2"/>
          <a:stretch>
            <a:fillRect/>
          </a:stretch>
        </p:blipFill>
        <p:spPr>
          <a:xfrm>
            <a:off x="703262" y="207588"/>
            <a:ext cx="8039100" cy="5743575"/>
          </a:xfrm>
          <a:prstGeom prst="rect">
            <a:avLst/>
          </a:prstGeom>
        </p:spPr>
      </p:pic>
    </p:spTree>
    <p:extLst>
      <p:ext uri="{BB962C8B-B14F-4D97-AF65-F5344CB8AC3E}">
        <p14:creationId xmlns:p14="http://schemas.microsoft.com/office/powerpoint/2010/main" val="348311030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3FD2A6-BE54-4618-AB10-957268F38813}"/>
              </a:ext>
            </a:extLst>
          </p:cNvPr>
          <p:cNvPicPr>
            <a:picLocks noChangeAspect="1"/>
          </p:cNvPicPr>
          <p:nvPr/>
        </p:nvPicPr>
        <p:blipFill>
          <a:blip r:embed="rId2"/>
          <a:stretch>
            <a:fillRect/>
          </a:stretch>
        </p:blipFill>
        <p:spPr>
          <a:xfrm>
            <a:off x="100386" y="161365"/>
            <a:ext cx="9008090" cy="6373906"/>
          </a:xfrm>
          <a:prstGeom prst="rect">
            <a:avLst/>
          </a:prstGeom>
        </p:spPr>
      </p:pic>
    </p:spTree>
    <p:extLst>
      <p:ext uri="{BB962C8B-B14F-4D97-AF65-F5344CB8AC3E}">
        <p14:creationId xmlns:p14="http://schemas.microsoft.com/office/powerpoint/2010/main" val="1051624765"/>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DF38FE-508C-4F68-82DB-5BE3B974081D}"/>
              </a:ext>
            </a:extLst>
          </p:cNvPr>
          <p:cNvPicPr>
            <a:picLocks noChangeAspect="1"/>
          </p:cNvPicPr>
          <p:nvPr/>
        </p:nvPicPr>
        <p:blipFill>
          <a:blip r:embed="rId2"/>
          <a:stretch>
            <a:fillRect/>
          </a:stretch>
        </p:blipFill>
        <p:spPr>
          <a:xfrm>
            <a:off x="558986" y="172010"/>
            <a:ext cx="6391275" cy="5734050"/>
          </a:xfrm>
          <a:prstGeom prst="rect">
            <a:avLst/>
          </a:prstGeom>
        </p:spPr>
      </p:pic>
      <p:sp>
        <p:nvSpPr>
          <p:cNvPr id="3" name="TextBox 2">
            <a:extLst>
              <a:ext uri="{FF2B5EF4-FFF2-40B4-BE49-F238E27FC236}">
                <a16:creationId xmlns:a16="http://schemas.microsoft.com/office/drawing/2014/main" id="{6E99FA62-765E-4B48-9300-8B5676BC53B0}"/>
              </a:ext>
            </a:extLst>
          </p:cNvPr>
          <p:cNvSpPr txBox="1"/>
          <p:nvPr/>
        </p:nvSpPr>
        <p:spPr>
          <a:xfrm>
            <a:off x="7395882" y="1519518"/>
            <a:ext cx="2760371"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Send 3 times</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quickly</a:t>
            </a:r>
          </a:p>
        </p:txBody>
      </p:sp>
    </p:spTree>
    <p:extLst>
      <p:ext uri="{BB962C8B-B14F-4D97-AF65-F5344CB8AC3E}">
        <p14:creationId xmlns:p14="http://schemas.microsoft.com/office/powerpoint/2010/main" val="168994794"/>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90CD86-32D0-4828-832A-1F5099364311}"/>
              </a:ext>
            </a:extLst>
          </p:cNvPr>
          <p:cNvPicPr>
            <a:picLocks noChangeAspect="1"/>
          </p:cNvPicPr>
          <p:nvPr/>
        </p:nvPicPr>
        <p:blipFill>
          <a:blip r:embed="rId2"/>
          <a:stretch>
            <a:fillRect/>
          </a:stretch>
        </p:blipFill>
        <p:spPr>
          <a:xfrm>
            <a:off x="0" y="214872"/>
            <a:ext cx="5934075" cy="5648325"/>
          </a:xfrm>
          <a:prstGeom prst="rect">
            <a:avLst/>
          </a:prstGeom>
        </p:spPr>
      </p:pic>
      <p:sp>
        <p:nvSpPr>
          <p:cNvPr id="3" name="TextBox 2">
            <a:extLst>
              <a:ext uri="{FF2B5EF4-FFF2-40B4-BE49-F238E27FC236}">
                <a16:creationId xmlns:a16="http://schemas.microsoft.com/office/drawing/2014/main" id="{BD512445-12DF-4462-8D7E-46479180616B}"/>
              </a:ext>
            </a:extLst>
          </p:cNvPr>
          <p:cNvSpPr txBox="1"/>
          <p:nvPr/>
        </p:nvSpPr>
        <p:spPr>
          <a:xfrm>
            <a:off x="6925235" y="1385047"/>
            <a:ext cx="4866782" cy="3693319"/>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At 4</a:t>
            </a:r>
            <a:r>
              <a:rPr lang="en-IN" sz="4000" baseline="30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th</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time you will</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Get this</a:t>
            </a:r>
          </a:p>
          <a:p>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Wait for some seconds</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And again it will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Start showing</a:t>
            </a:r>
          </a:p>
        </p:txBody>
      </p:sp>
    </p:spTree>
    <p:extLst>
      <p:ext uri="{BB962C8B-B14F-4D97-AF65-F5344CB8AC3E}">
        <p14:creationId xmlns:p14="http://schemas.microsoft.com/office/powerpoint/2010/main" val="2290392116"/>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20AE19-E69B-49CE-BA81-D509CFA04CDA}"/>
              </a:ext>
            </a:extLst>
          </p:cNvPr>
          <p:cNvPicPr>
            <a:picLocks noChangeAspect="1"/>
          </p:cNvPicPr>
          <p:nvPr/>
        </p:nvPicPr>
        <p:blipFill rotWithShape="1">
          <a:blip r:embed="rId2"/>
          <a:srcRect l="7033" t="9608" r="378" b="10980"/>
          <a:stretch/>
        </p:blipFill>
        <p:spPr>
          <a:xfrm>
            <a:off x="-1" y="0"/>
            <a:ext cx="12176793" cy="6858000"/>
          </a:xfrm>
          <a:prstGeom prst="rect">
            <a:avLst/>
          </a:prstGeom>
        </p:spPr>
      </p:pic>
    </p:spTree>
    <p:extLst>
      <p:ext uri="{BB962C8B-B14F-4D97-AF65-F5344CB8AC3E}">
        <p14:creationId xmlns:p14="http://schemas.microsoft.com/office/powerpoint/2010/main" val="372875554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8444A0-DC6B-4B0D-9A85-036E0D8778AB}"/>
              </a:ext>
            </a:extLst>
          </p:cNvPr>
          <p:cNvPicPr>
            <a:picLocks noChangeAspect="1"/>
          </p:cNvPicPr>
          <p:nvPr/>
        </p:nvPicPr>
        <p:blipFill>
          <a:blip r:embed="rId2"/>
          <a:stretch>
            <a:fillRect/>
          </a:stretch>
        </p:blipFill>
        <p:spPr>
          <a:xfrm>
            <a:off x="712751" y="215488"/>
            <a:ext cx="3043451" cy="3043451"/>
          </a:xfrm>
          <a:prstGeom prst="rect">
            <a:avLst/>
          </a:prstGeom>
        </p:spPr>
      </p:pic>
      <p:sp>
        <p:nvSpPr>
          <p:cNvPr id="4" name="TextBox 3">
            <a:extLst>
              <a:ext uri="{FF2B5EF4-FFF2-40B4-BE49-F238E27FC236}">
                <a16:creationId xmlns:a16="http://schemas.microsoft.com/office/drawing/2014/main" id="{8AEB8B37-1C70-40F6-8BE1-5B2D9F26E4D3}"/>
              </a:ext>
            </a:extLst>
          </p:cNvPr>
          <p:cNvSpPr txBox="1"/>
          <p:nvPr/>
        </p:nvSpPr>
        <p:spPr>
          <a:xfrm>
            <a:off x="4080681" y="225187"/>
            <a:ext cx="7930724" cy="3077766"/>
          </a:xfrm>
          <a:prstGeom prst="rect">
            <a:avLst/>
          </a:prstGeom>
          <a:noFill/>
        </p:spPr>
        <p:txBody>
          <a:bodyPr wrap="square" lIns="0" tIns="0" rIns="0" bIns="0" rtlCol="0">
            <a:spAutoFit/>
          </a:bodyPr>
          <a:lstStyle/>
          <a:p>
            <a:pPr marL="571500" indent="-571500">
              <a:buFont typeface="Wingdings" panose="05000000000000000000" pitchFamily="2" charset="2"/>
              <a:buChar char="ü"/>
            </a:pPr>
            <a:r>
              <a:rPr lang="en-IN" sz="4000" dirty="0">
                <a:gradFill>
                  <a:gsLst>
                    <a:gs pos="0">
                      <a:schemeClr val="tx1">
                        <a:lumMod val="75000"/>
                        <a:lumOff val="25000"/>
                      </a:schemeClr>
                    </a:gs>
                    <a:gs pos="80000">
                      <a:schemeClr val="tx1">
                        <a:lumMod val="65000"/>
                        <a:lumOff val="35000"/>
                      </a:schemeClr>
                    </a:gs>
                  </a:gsLst>
                  <a:lin ang="16200000" scaled="0"/>
                </a:gradFill>
                <a:latin typeface="Calibri" panose="020F0502020204030204" pitchFamily="34" charset="0"/>
                <a:cs typeface="Calibri" panose="020F0502020204030204" pitchFamily="34" charset="0"/>
              </a:rPr>
              <a:t>JACK is a </a:t>
            </a:r>
            <a:r>
              <a:rPr lang="en-IN" sz="4000" dirty="0">
                <a:solidFill>
                  <a:schemeClr val="accent3"/>
                </a:solidFill>
                <a:latin typeface="Calibri" panose="020F0502020204030204" pitchFamily="34" charset="0"/>
                <a:cs typeface="Calibri" panose="020F0502020204030204" pitchFamily="34" charset="0"/>
              </a:rPr>
              <a:t>Developer</a:t>
            </a:r>
          </a:p>
          <a:p>
            <a:pPr marL="571500" indent="-571500">
              <a:buFont typeface="Wingdings" panose="05000000000000000000" pitchFamily="2" charset="2"/>
              <a:buChar char="ü"/>
            </a:pPr>
            <a:r>
              <a:rPr lang="en-IN" sz="4000" dirty="0">
                <a:gradFill>
                  <a:gsLst>
                    <a:gs pos="0">
                      <a:schemeClr val="tx1">
                        <a:lumMod val="75000"/>
                        <a:lumOff val="25000"/>
                      </a:schemeClr>
                    </a:gs>
                    <a:gs pos="80000">
                      <a:schemeClr val="tx1">
                        <a:lumMod val="65000"/>
                        <a:lumOff val="35000"/>
                      </a:schemeClr>
                    </a:gs>
                  </a:gsLst>
                  <a:lin ang="16200000" scaled="0"/>
                </a:gradFill>
                <a:latin typeface="Calibri" panose="020F0502020204030204" pitchFamily="34" charset="0"/>
                <a:cs typeface="Calibri" panose="020F0502020204030204" pitchFamily="34" charset="0"/>
              </a:rPr>
              <a:t>Knows C# Dot Net </a:t>
            </a:r>
          </a:p>
          <a:p>
            <a:pPr marL="571500" indent="-571500">
              <a:buFont typeface="Wingdings" panose="05000000000000000000" pitchFamily="2" charset="2"/>
              <a:buChar char="ü"/>
            </a:pPr>
            <a:r>
              <a:rPr lang="en-IN" sz="4000" dirty="0">
                <a:gradFill>
                  <a:gsLst>
                    <a:gs pos="0">
                      <a:schemeClr val="tx1">
                        <a:lumMod val="75000"/>
                        <a:lumOff val="25000"/>
                      </a:schemeClr>
                    </a:gs>
                    <a:gs pos="80000">
                      <a:schemeClr val="tx1">
                        <a:lumMod val="65000"/>
                        <a:lumOff val="35000"/>
                      </a:schemeClr>
                    </a:gs>
                  </a:gsLst>
                  <a:lin ang="16200000" scaled="0"/>
                </a:gradFill>
                <a:latin typeface="Calibri" panose="020F0502020204030204" pitchFamily="34" charset="0"/>
                <a:cs typeface="Calibri" panose="020F0502020204030204" pitchFamily="34" charset="0"/>
              </a:rPr>
              <a:t>Knows MVC architecture</a:t>
            </a:r>
          </a:p>
          <a:p>
            <a:pPr marL="571500" indent="-571500">
              <a:buFont typeface="Wingdings" panose="05000000000000000000" pitchFamily="2" charset="2"/>
              <a:buChar char="ü"/>
            </a:pPr>
            <a:r>
              <a:rPr lang="en-IN" sz="4000" dirty="0">
                <a:gradFill>
                  <a:gsLst>
                    <a:gs pos="0">
                      <a:schemeClr val="tx1">
                        <a:lumMod val="75000"/>
                        <a:lumOff val="25000"/>
                      </a:schemeClr>
                    </a:gs>
                    <a:gs pos="80000">
                      <a:schemeClr val="tx1">
                        <a:lumMod val="65000"/>
                        <a:lumOff val="35000"/>
                      </a:schemeClr>
                    </a:gs>
                  </a:gsLst>
                  <a:lin ang="16200000" scaled="0"/>
                </a:gradFill>
                <a:latin typeface="Calibri" panose="020F0502020204030204" pitchFamily="34" charset="0"/>
                <a:cs typeface="Calibri" panose="020F0502020204030204" pitchFamily="34" charset="0"/>
              </a:rPr>
              <a:t>Knows Angular </a:t>
            </a:r>
          </a:p>
          <a:p>
            <a:pPr marL="571500" indent="-571500">
              <a:buFont typeface="Wingdings" panose="05000000000000000000" pitchFamily="2" charset="2"/>
              <a:buChar char="ü"/>
            </a:pPr>
            <a:r>
              <a:rPr lang="en-IN" sz="4000" dirty="0">
                <a:gradFill>
                  <a:gsLst>
                    <a:gs pos="0">
                      <a:schemeClr val="tx1">
                        <a:lumMod val="75000"/>
                        <a:lumOff val="25000"/>
                      </a:schemeClr>
                    </a:gs>
                    <a:gs pos="80000">
                      <a:schemeClr val="tx1">
                        <a:lumMod val="65000"/>
                        <a:lumOff val="35000"/>
                      </a:schemeClr>
                    </a:gs>
                  </a:gsLst>
                  <a:lin ang="16200000" scaled="0"/>
                </a:gradFill>
                <a:latin typeface="Calibri" panose="020F0502020204030204" pitchFamily="34" charset="0"/>
                <a:cs typeface="Calibri" panose="020F0502020204030204" pitchFamily="34" charset="0"/>
              </a:rPr>
              <a:t>Basics of Cloud computing</a:t>
            </a:r>
            <a:endParaRPr lang="en-US" sz="4000" dirty="0" err="1">
              <a:gradFill>
                <a:gsLst>
                  <a:gs pos="0">
                    <a:schemeClr val="tx1">
                      <a:lumMod val="75000"/>
                      <a:lumOff val="25000"/>
                    </a:schemeClr>
                  </a:gs>
                  <a:gs pos="80000">
                    <a:schemeClr val="tx1">
                      <a:lumMod val="65000"/>
                      <a:lumOff val="35000"/>
                    </a:schemeClr>
                  </a:gs>
                </a:gsLst>
                <a:lin ang="16200000" scaled="0"/>
              </a:gra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D95F1BF2-520D-4772-A684-F5148D0C30CD}"/>
              </a:ext>
            </a:extLst>
          </p:cNvPr>
          <p:cNvSpPr txBox="1"/>
          <p:nvPr/>
        </p:nvSpPr>
        <p:spPr>
          <a:xfrm>
            <a:off x="712752" y="3429000"/>
            <a:ext cx="5234603" cy="615553"/>
          </a:xfrm>
          <a:prstGeom prst="rect">
            <a:avLst/>
          </a:prstGeom>
          <a:solidFill>
            <a:schemeClr val="accent2">
              <a:lumMod val="50000"/>
            </a:schemeClr>
          </a:solidFill>
        </p:spPr>
        <p:txBody>
          <a:bodyPr wrap="square" lIns="0" tIns="0" rIns="0" bIns="0" rtlCol="0">
            <a:spAutoFit/>
          </a:bodyPr>
          <a:lstStyle/>
          <a:p>
            <a:pPr algn="ctr"/>
            <a:r>
              <a:rPr lang="en-IN" sz="4000" dirty="0">
                <a:solidFill>
                  <a:schemeClr val="bg1"/>
                </a:solidFill>
                <a:latin typeface="Calibri" panose="020F0502020204030204" pitchFamily="34" charset="0"/>
                <a:cs typeface="Calibri" panose="020F0502020204030204" pitchFamily="34" charset="0"/>
              </a:rPr>
              <a:t>API</a:t>
            </a:r>
            <a:endParaRPr lang="en-US" sz="4000" dirty="0" err="1">
              <a:solidFill>
                <a:schemeClr val="bg1"/>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4872169A-AE9B-4137-B92E-A12BC162CA09}"/>
              </a:ext>
            </a:extLst>
          </p:cNvPr>
          <p:cNvSpPr txBox="1"/>
          <p:nvPr/>
        </p:nvSpPr>
        <p:spPr>
          <a:xfrm>
            <a:off x="6241471" y="3429000"/>
            <a:ext cx="5234603" cy="615553"/>
          </a:xfrm>
          <a:prstGeom prst="rect">
            <a:avLst/>
          </a:prstGeom>
          <a:solidFill>
            <a:schemeClr val="accent2">
              <a:lumMod val="50000"/>
            </a:schemeClr>
          </a:solidFill>
        </p:spPr>
        <p:txBody>
          <a:bodyPr wrap="square" lIns="0" tIns="0" rIns="0" bIns="0" rtlCol="0">
            <a:spAutoFit/>
          </a:bodyPr>
          <a:lstStyle/>
          <a:p>
            <a:pPr algn="ctr"/>
            <a:r>
              <a:rPr lang="en-IN" sz="4000" dirty="0">
                <a:solidFill>
                  <a:schemeClr val="bg1"/>
                </a:solidFill>
                <a:latin typeface="Calibri" panose="020F0502020204030204" pitchFamily="34" charset="0"/>
                <a:cs typeface="Calibri" panose="020F0502020204030204" pitchFamily="34" charset="0"/>
              </a:rPr>
              <a:t>CONTAINER</a:t>
            </a:r>
            <a:endParaRPr lang="en-US" sz="4000" dirty="0" err="1">
              <a:solidFill>
                <a:schemeClr val="bg1"/>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25A8D97A-7E8C-46A6-8686-2E08BAF053BE}"/>
              </a:ext>
            </a:extLst>
          </p:cNvPr>
          <p:cNvSpPr txBox="1"/>
          <p:nvPr/>
        </p:nvSpPr>
        <p:spPr>
          <a:xfrm>
            <a:off x="712752" y="4252681"/>
            <a:ext cx="1812084" cy="615553"/>
          </a:xfrm>
          <a:prstGeom prst="rect">
            <a:avLst/>
          </a:prstGeom>
          <a:solidFill>
            <a:srgbClr val="00B050"/>
          </a:solidFill>
        </p:spPr>
        <p:txBody>
          <a:bodyPr wrap="square" lIns="0" tIns="0" rIns="0" bIns="0" rtlCol="0">
            <a:spAutoFit/>
          </a:bodyPr>
          <a:lstStyle/>
          <a:p>
            <a:pPr algn="ctr"/>
            <a:r>
              <a:rPr lang="en-IN" sz="4000" dirty="0">
                <a:solidFill>
                  <a:schemeClr val="bg1"/>
                </a:solidFill>
                <a:latin typeface="Calibri" panose="020F0502020204030204" pitchFamily="34" charset="0"/>
                <a:cs typeface="Calibri" panose="020F0502020204030204" pitchFamily="34" charset="0"/>
              </a:rPr>
              <a:t>IAAS</a:t>
            </a:r>
            <a:endParaRPr lang="en-US" sz="4000" dirty="0" err="1">
              <a:solidFill>
                <a:schemeClr val="bg1"/>
              </a:solidFill>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B7716B63-2C22-4F08-88B4-99F1582D1114}"/>
              </a:ext>
            </a:extLst>
          </p:cNvPr>
          <p:cNvSpPr txBox="1"/>
          <p:nvPr/>
        </p:nvSpPr>
        <p:spPr>
          <a:xfrm>
            <a:off x="2653008" y="4252681"/>
            <a:ext cx="1564149" cy="615553"/>
          </a:xfrm>
          <a:prstGeom prst="rect">
            <a:avLst/>
          </a:prstGeom>
          <a:solidFill>
            <a:srgbClr val="00B050"/>
          </a:solidFill>
        </p:spPr>
        <p:txBody>
          <a:bodyPr wrap="square" lIns="0" tIns="0" rIns="0" bIns="0" rtlCol="0">
            <a:spAutoFit/>
          </a:bodyPr>
          <a:lstStyle/>
          <a:p>
            <a:pPr algn="ctr"/>
            <a:r>
              <a:rPr lang="en-IN" sz="4000" dirty="0">
                <a:solidFill>
                  <a:schemeClr val="bg1"/>
                </a:solidFill>
                <a:latin typeface="Calibri" panose="020F0502020204030204" pitchFamily="34" charset="0"/>
                <a:cs typeface="Calibri" panose="020F0502020204030204" pitchFamily="34" charset="0"/>
              </a:rPr>
              <a:t>PAAS</a:t>
            </a:r>
            <a:endParaRPr lang="en-US" sz="4000" dirty="0" err="1">
              <a:solidFill>
                <a:schemeClr val="bg1"/>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C4A92038-3F20-4EF6-A866-D7E71CD6EED2}"/>
              </a:ext>
            </a:extLst>
          </p:cNvPr>
          <p:cNvSpPr txBox="1"/>
          <p:nvPr/>
        </p:nvSpPr>
        <p:spPr>
          <a:xfrm>
            <a:off x="4383206" y="4252680"/>
            <a:ext cx="1564149" cy="615553"/>
          </a:xfrm>
          <a:prstGeom prst="rect">
            <a:avLst/>
          </a:prstGeom>
          <a:solidFill>
            <a:srgbClr val="00B050"/>
          </a:solidFill>
        </p:spPr>
        <p:txBody>
          <a:bodyPr wrap="square" lIns="0" tIns="0" rIns="0" bIns="0" rtlCol="0">
            <a:spAutoFit/>
          </a:bodyPr>
          <a:lstStyle/>
          <a:p>
            <a:pPr algn="ctr"/>
            <a:r>
              <a:rPr lang="en-IN" sz="4000" dirty="0">
                <a:solidFill>
                  <a:schemeClr val="bg1"/>
                </a:solidFill>
                <a:latin typeface="Calibri" panose="020F0502020204030204" pitchFamily="34" charset="0"/>
                <a:cs typeface="Calibri" panose="020F0502020204030204" pitchFamily="34" charset="0"/>
              </a:rPr>
              <a:t>FAAS</a:t>
            </a:r>
            <a:endParaRPr lang="en-US" sz="4000" dirty="0" err="1">
              <a:solidFill>
                <a:schemeClr val="bg1"/>
              </a:solidFill>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BD11F23C-B0F1-4205-AD8A-92D749967BEB}"/>
              </a:ext>
            </a:extLst>
          </p:cNvPr>
          <p:cNvSpPr txBox="1"/>
          <p:nvPr/>
        </p:nvSpPr>
        <p:spPr>
          <a:xfrm>
            <a:off x="6241471" y="4252681"/>
            <a:ext cx="1564149" cy="615553"/>
          </a:xfrm>
          <a:prstGeom prst="rect">
            <a:avLst/>
          </a:prstGeom>
          <a:solidFill>
            <a:srgbClr val="00B050"/>
          </a:solidFill>
        </p:spPr>
        <p:txBody>
          <a:bodyPr wrap="square" lIns="0" tIns="0" rIns="0" bIns="0" rtlCol="0">
            <a:spAutoFit/>
          </a:bodyPr>
          <a:lstStyle/>
          <a:p>
            <a:pPr algn="ctr"/>
            <a:r>
              <a:rPr lang="en-IN" sz="4000" dirty="0">
                <a:solidFill>
                  <a:schemeClr val="bg1"/>
                </a:solidFill>
                <a:latin typeface="Calibri" panose="020F0502020204030204" pitchFamily="34" charset="0"/>
                <a:cs typeface="Calibri" panose="020F0502020204030204" pitchFamily="34" charset="0"/>
              </a:rPr>
              <a:t>IAAS</a:t>
            </a:r>
            <a:endParaRPr lang="en-US" sz="4000" dirty="0" err="1">
              <a:solidFill>
                <a:schemeClr val="bg1"/>
              </a:solidFill>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2A51BF98-F639-42D9-8C2C-D07F17089A8D}"/>
              </a:ext>
            </a:extLst>
          </p:cNvPr>
          <p:cNvSpPr txBox="1"/>
          <p:nvPr/>
        </p:nvSpPr>
        <p:spPr>
          <a:xfrm>
            <a:off x="7971669" y="4252680"/>
            <a:ext cx="3504405" cy="615553"/>
          </a:xfrm>
          <a:prstGeom prst="rect">
            <a:avLst/>
          </a:prstGeom>
          <a:solidFill>
            <a:srgbClr val="00B050"/>
          </a:solidFill>
        </p:spPr>
        <p:txBody>
          <a:bodyPr wrap="square" lIns="0" tIns="0" rIns="0" bIns="0" rtlCol="0">
            <a:spAutoFit/>
          </a:bodyPr>
          <a:lstStyle/>
          <a:p>
            <a:pPr algn="ctr"/>
            <a:r>
              <a:rPr lang="en-IN" sz="4000" dirty="0">
                <a:solidFill>
                  <a:schemeClr val="bg1"/>
                </a:solidFill>
                <a:latin typeface="Calibri" panose="020F0502020204030204" pitchFamily="34" charset="0"/>
                <a:cs typeface="Calibri" panose="020F0502020204030204" pitchFamily="34" charset="0"/>
              </a:rPr>
              <a:t>PAAS</a:t>
            </a:r>
            <a:endParaRPr lang="en-US" sz="4000" dirty="0" err="1">
              <a:solidFill>
                <a:schemeClr val="bg1"/>
              </a:solidFill>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59F6988C-E626-4020-B1B5-EF24233B2324}"/>
              </a:ext>
            </a:extLst>
          </p:cNvPr>
          <p:cNvSpPr txBox="1"/>
          <p:nvPr/>
        </p:nvSpPr>
        <p:spPr>
          <a:xfrm>
            <a:off x="712751" y="5914901"/>
            <a:ext cx="5234603" cy="615553"/>
          </a:xfrm>
          <a:prstGeom prst="rect">
            <a:avLst/>
          </a:prstGeom>
          <a:solidFill>
            <a:schemeClr val="accent1">
              <a:lumMod val="75000"/>
            </a:schemeClr>
          </a:solidFill>
        </p:spPr>
        <p:txBody>
          <a:bodyPr wrap="square" lIns="0" tIns="0" rIns="0" bIns="0" rtlCol="0">
            <a:spAutoFit/>
          </a:bodyPr>
          <a:lstStyle/>
          <a:p>
            <a:pPr algn="ctr"/>
            <a:r>
              <a:rPr lang="en-IN" sz="4000" dirty="0">
                <a:solidFill>
                  <a:schemeClr val="bg1"/>
                </a:solidFill>
                <a:latin typeface="Calibri" panose="020F0502020204030204" pitchFamily="34" charset="0"/>
                <a:cs typeface="Calibri" panose="020F0502020204030204" pitchFamily="34" charset="0"/>
              </a:rPr>
              <a:t>API Gateway</a:t>
            </a:r>
            <a:endParaRPr lang="en-US" sz="4000" dirty="0" err="1">
              <a:solidFill>
                <a:schemeClr val="bg1"/>
              </a:solidFill>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C5AC89D2-5283-45A1-8F25-D0F63F5EC087}"/>
              </a:ext>
            </a:extLst>
          </p:cNvPr>
          <p:cNvSpPr txBox="1"/>
          <p:nvPr/>
        </p:nvSpPr>
        <p:spPr>
          <a:xfrm>
            <a:off x="6241471" y="5914901"/>
            <a:ext cx="5234603" cy="615553"/>
          </a:xfrm>
          <a:prstGeom prst="rect">
            <a:avLst/>
          </a:prstGeom>
          <a:solidFill>
            <a:schemeClr val="accent1">
              <a:lumMod val="75000"/>
            </a:schemeClr>
          </a:solidFill>
        </p:spPr>
        <p:txBody>
          <a:bodyPr wrap="square" lIns="0" tIns="0" rIns="0" bIns="0" rtlCol="0">
            <a:spAutoFit/>
          </a:bodyPr>
          <a:lstStyle/>
          <a:p>
            <a:pPr algn="ctr"/>
            <a:r>
              <a:rPr lang="en-IN" sz="4000" dirty="0">
                <a:solidFill>
                  <a:schemeClr val="bg1"/>
                </a:solidFill>
                <a:latin typeface="Calibri" panose="020F0502020204030204" pitchFamily="34" charset="0"/>
                <a:cs typeface="Calibri" panose="020F0502020204030204" pitchFamily="34" charset="0"/>
              </a:rPr>
              <a:t>API Gateway</a:t>
            </a:r>
            <a:endParaRPr lang="en-US" sz="4000" dirty="0" err="1">
              <a:solidFill>
                <a:schemeClr val="bg1"/>
              </a:solidFill>
              <a:latin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26617D2C-E9AE-4A54-96A2-933141270A88}"/>
              </a:ext>
            </a:extLst>
          </p:cNvPr>
          <p:cNvSpPr txBox="1"/>
          <p:nvPr/>
        </p:nvSpPr>
        <p:spPr>
          <a:xfrm>
            <a:off x="6241471" y="5017053"/>
            <a:ext cx="1564149" cy="615553"/>
          </a:xfrm>
          <a:prstGeom prst="rect">
            <a:avLst/>
          </a:prstGeom>
          <a:solidFill>
            <a:schemeClr val="accent6"/>
          </a:solidFill>
        </p:spPr>
        <p:txBody>
          <a:bodyPr wrap="square" lIns="0" tIns="0" rIns="0" bIns="0" rtlCol="0">
            <a:spAutoFit/>
          </a:bodyPr>
          <a:lstStyle/>
          <a:p>
            <a:pPr algn="ctr"/>
            <a:r>
              <a:rPr lang="en-IN" sz="4000" dirty="0">
                <a:solidFill>
                  <a:schemeClr val="bg1"/>
                </a:solidFill>
                <a:latin typeface="Calibri" panose="020F0502020204030204" pitchFamily="34" charset="0"/>
                <a:cs typeface="Calibri" panose="020F0502020204030204" pitchFamily="34" charset="0"/>
              </a:rPr>
              <a:t>Docker</a:t>
            </a:r>
            <a:endParaRPr lang="en-US" sz="4000" dirty="0" err="1">
              <a:solidFill>
                <a:schemeClr val="bg1"/>
              </a:solidFill>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196B8551-24A0-4960-BD0F-57651D4FF192}"/>
              </a:ext>
            </a:extLst>
          </p:cNvPr>
          <p:cNvSpPr txBox="1"/>
          <p:nvPr/>
        </p:nvSpPr>
        <p:spPr>
          <a:xfrm>
            <a:off x="7971670" y="5017053"/>
            <a:ext cx="1022206" cy="615553"/>
          </a:xfrm>
          <a:prstGeom prst="rect">
            <a:avLst/>
          </a:prstGeom>
          <a:solidFill>
            <a:schemeClr val="accent6"/>
          </a:solidFill>
        </p:spPr>
        <p:txBody>
          <a:bodyPr wrap="square" lIns="0" tIns="0" rIns="0" bIns="0" rtlCol="0">
            <a:spAutoFit/>
          </a:bodyPr>
          <a:lstStyle/>
          <a:p>
            <a:pPr algn="ctr"/>
            <a:r>
              <a:rPr lang="en-IN" sz="4000" dirty="0">
                <a:solidFill>
                  <a:schemeClr val="bg1"/>
                </a:solidFill>
                <a:latin typeface="Calibri" panose="020F0502020204030204" pitchFamily="34" charset="0"/>
                <a:cs typeface="Calibri" panose="020F0502020204030204" pitchFamily="34" charset="0"/>
              </a:rPr>
              <a:t>AKS</a:t>
            </a:r>
            <a:endParaRPr lang="en-US" sz="4000" dirty="0" err="1">
              <a:solidFill>
                <a:schemeClr val="bg1"/>
              </a:solidFill>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783E2E02-6D75-41B2-A151-C297128D8A1E}"/>
              </a:ext>
            </a:extLst>
          </p:cNvPr>
          <p:cNvSpPr txBox="1"/>
          <p:nvPr/>
        </p:nvSpPr>
        <p:spPr>
          <a:xfrm>
            <a:off x="9159925" y="5017053"/>
            <a:ext cx="1157781" cy="615553"/>
          </a:xfrm>
          <a:prstGeom prst="rect">
            <a:avLst/>
          </a:prstGeom>
          <a:solidFill>
            <a:schemeClr val="accent6"/>
          </a:solidFill>
        </p:spPr>
        <p:txBody>
          <a:bodyPr wrap="square" lIns="0" tIns="0" rIns="0" bIns="0" rtlCol="0">
            <a:spAutoFit/>
          </a:bodyPr>
          <a:lstStyle/>
          <a:p>
            <a:pPr algn="ctr"/>
            <a:r>
              <a:rPr lang="en-IN" sz="4000" dirty="0">
                <a:solidFill>
                  <a:schemeClr val="bg1"/>
                </a:solidFill>
                <a:latin typeface="Calibri" panose="020F0502020204030204" pitchFamily="34" charset="0"/>
                <a:cs typeface="Calibri" panose="020F0502020204030204" pitchFamily="34" charset="0"/>
              </a:rPr>
              <a:t>SF</a:t>
            </a:r>
            <a:endParaRPr lang="en-US" sz="4000" dirty="0" err="1">
              <a:solidFill>
                <a:schemeClr val="bg1"/>
              </a:solidFill>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3F31A553-EE02-4A3A-A000-2AAE305B9F5A}"/>
              </a:ext>
            </a:extLst>
          </p:cNvPr>
          <p:cNvSpPr txBox="1"/>
          <p:nvPr/>
        </p:nvSpPr>
        <p:spPr>
          <a:xfrm>
            <a:off x="10453868" y="5017053"/>
            <a:ext cx="1022206" cy="615553"/>
          </a:xfrm>
          <a:prstGeom prst="rect">
            <a:avLst/>
          </a:prstGeom>
          <a:solidFill>
            <a:schemeClr val="accent6"/>
          </a:solidFill>
        </p:spPr>
        <p:txBody>
          <a:bodyPr wrap="square" lIns="0" tIns="0" rIns="0" bIns="0" rtlCol="0">
            <a:spAutoFit/>
          </a:bodyPr>
          <a:lstStyle/>
          <a:p>
            <a:pPr algn="ctr"/>
            <a:r>
              <a:rPr lang="en-IN" sz="4000" dirty="0">
                <a:solidFill>
                  <a:schemeClr val="bg1"/>
                </a:solidFill>
                <a:latin typeface="Calibri" panose="020F0502020204030204" pitchFamily="34" charset="0"/>
                <a:cs typeface="Calibri" panose="020F0502020204030204" pitchFamily="34" charset="0"/>
              </a:rPr>
              <a:t>ACI</a:t>
            </a:r>
            <a:endParaRPr lang="en-US" sz="4000" dirty="0" err="1">
              <a:solidFill>
                <a:schemeClr val="bg1"/>
              </a:solidFill>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6125D975-3FD2-4D57-9988-BDEBF98DE65C}"/>
              </a:ext>
            </a:extLst>
          </p:cNvPr>
          <p:cNvSpPr txBox="1"/>
          <p:nvPr/>
        </p:nvSpPr>
        <p:spPr>
          <a:xfrm>
            <a:off x="712752" y="5021768"/>
            <a:ext cx="1812084" cy="615553"/>
          </a:xfrm>
          <a:prstGeom prst="rect">
            <a:avLst/>
          </a:prstGeom>
          <a:solidFill>
            <a:schemeClr val="accent6"/>
          </a:solidFill>
        </p:spPr>
        <p:txBody>
          <a:bodyPr wrap="square" lIns="0" tIns="0" rIns="0" bIns="0" rtlCol="0">
            <a:spAutoFit/>
          </a:bodyPr>
          <a:lstStyle/>
          <a:p>
            <a:pPr algn="ctr"/>
            <a:r>
              <a:rPr lang="en-IN" sz="4000" dirty="0">
                <a:solidFill>
                  <a:schemeClr val="bg1"/>
                </a:solidFill>
                <a:latin typeface="Calibri" panose="020F0502020204030204" pitchFamily="34" charset="0"/>
                <a:cs typeface="Calibri" panose="020F0502020204030204" pitchFamily="34" charset="0"/>
              </a:rPr>
              <a:t>VM</a:t>
            </a:r>
            <a:endParaRPr lang="en-US" sz="4000" dirty="0" err="1">
              <a:solidFill>
                <a:schemeClr val="bg1"/>
              </a:solidFill>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5659A2BD-A4CB-4927-A866-AC5E18E4FDE9}"/>
              </a:ext>
            </a:extLst>
          </p:cNvPr>
          <p:cNvSpPr txBox="1"/>
          <p:nvPr/>
        </p:nvSpPr>
        <p:spPr>
          <a:xfrm>
            <a:off x="2653009" y="5038295"/>
            <a:ext cx="1141070" cy="615553"/>
          </a:xfrm>
          <a:prstGeom prst="rect">
            <a:avLst/>
          </a:prstGeom>
          <a:solidFill>
            <a:schemeClr val="accent6"/>
          </a:solidFill>
        </p:spPr>
        <p:txBody>
          <a:bodyPr wrap="square" lIns="0" tIns="0" rIns="0" bIns="0" rtlCol="0">
            <a:spAutoFit/>
          </a:bodyPr>
          <a:lstStyle/>
          <a:p>
            <a:pPr algn="ctr"/>
            <a:r>
              <a:rPr lang="en-IN" sz="4000" dirty="0">
                <a:solidFill>
                  <a:schemeClr val="bg1"/>
                </a:solidFill>
                <a:latin typeface="Calibri" panose="020F0502020204030204" pitchFamily="34" charset="0"/>
                <a:cs typeface="Calibri" panose="020F0502020204030204" pitchFamily="34" charset="0"/>
              </a:rPr>
              <a:t>App</a:t>
            </a:r>
            <a:endParaRPr lang="en-US" sz="4000" dirty="0" err="1">
              <a:solidFill>
                <a:schemeClr val="bg1"/>
              </a:solidFill>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818F4C98-F39B-4D71-9A4F-D2B47DF30A47}"/>
              </a:ext>
            </a:extLst>
          </p:cNvPr>
          <p:cNvSpPr txBox="1"/>
          <p:nvPr/>
        </p:nvSpPr>
        <p:spPr>
          <a:xfrm>
            <a:off x="3930241" y="5038295"/>
            <a:ext cx="2017113" cy="615553"/>
          </a:xfrm>
          <a:prstGeom prst="rect">
            <a:avLst/>
          </a:prstGeom>
          <a:solidFill>
            <a:schemeClr val="accent6"/>
          </a:solidFill>
        </p:spPr>
        <p:txBody>
          <a:bodyPr wrap="square" lIns="0" tIns="0" rIns="0" bIns="0" rtlCol="0">
            <a:spAutoFit/>
          </a:bodyPr>
          <a:lstStyle/>
          <a:p>
            <a:pPr algn="ctr"/>
            <a:r>
              <a:rPr lang="en-IN" sz="4000" dirty="0">
                <a:solidFill>
                  <a:schemeClr val="bg1"/>
                </a:solidFill>
                <a:latin typeface="Calibri" panose="020F0502020204030204" pitchFamily="34" charset="0"/>
                <a:cs typeface="Calibri" panose="020F0502020204030204" pitchFamily="34" charset="0"/>
              </a:rPr>
              <a:t>Az-</a:t>
            </a:r>
            <a:r>
              <a:rPr lang="en-IN" sz="4000" dirty="0" err="1">
                <a:solidFill>
                  <a:schemeClr val="bg1"/>
                </a:solidFill>
                <a:latin typeface="Calibri" panose="020F0502020204030204" pitchFamily="34" charset="0"/>
                <a:cs typeface="Calibri" panose="020F0502020204030204" pitchFamily="34" charset="0"/>
              </a:rPr>
              <a:t>Func</a:t>
            </a:r>
            <a:endParaRPr lang="en-US" sz="4000" dirty="0" err="1">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850017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P spid="23" grpId="0" animBg="1"/>
      <p:bldP spid="2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52595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96204D-8D1D-4E1B-8226-F2F62841DECD}"/>
              </a:ext>
            </a:extLst>
          </p:cNvPr>
          <p:cNvSpPr txBox="1"/>
          <p:nvPr/>
        </p:nvSpPr>
        <p:spPr>
          <a:xfrm>
            <a:off x="423082" y="508379"/>
            <a:ext cx="10631606" cy="1846659"/>
          </a:xfrm>
          <a:prstGeom prst="rect">
            <a:avLst/>
          </a:prstGeom>
          <a:noFill/>
        </p:spPr>
        <p:txBody>
          <a:bodyPr wrap="square" lIns="0" tIns="0" rIns="0" bIns="0" rtlCol="0">
            <a:spAutoFit/>
          </a:bodyPr>
          <a:lstStyle/>
          <a:p>
            <a:pPr algn="ct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There are some </a:t>
            </a:r>
            <a:r>
              <a:rPr lang="en-IN" sz="4000" i="1"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t>
            </a:r>
            <a:r>
              <a:rPr lang="en-IN" sz="4000" i="1" dirty="0">
                <a:solidFill>
                  <a:schemeClr val="accent2"/>
                </a:solidFill>
                <a:latin typeface="Segoe UI Light" pitchFamily="34" charset="0"/>
              </a:rPr>
              <a:t>super humans</a:t>
            </a:r>
            <a:r>
              <a:rPr lang="en-IN" sz="4000" i="1"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who try to learn all the possible ways to implement microservices.</a:t>
            </a:r>
          </a:p>
          <a:p>
            <a:pPr algn="ctr"/>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
        <p:nvSpPr>
          <p:cNvPr id="3" name="Rectangle 2">
            <a:extLst>
              <a:ext uri="{FF2B5EF4-FFF2-40B4-BE49-F238E27FC236}">
                <a16:creationId xmlns:a16="http://schemas.microsoft.com/office/drawing/2014/main" id="{9C8A036E-B8BD-4245-BCEA-0C9184BFECEB}"/>
              </a:ext>
            </a:extLst>
          </p:cNvPr>
          <p:cNvSpPr/>
          <p:nvPr/>
        </p:nvSpPr>
        <p:spPr>
          <a:xfrm>
            <a:off x="1557327" y="2809911"/>
            <a:ext cx="2538482" cy="2246769"/>
          </a:xfrm>
          <a:prstGeom prst="rect">
            <a:avLst/>
          </a:prstGeom>
        </p:spPr>
        <p:txBody>
          <a:bodyPr wrap="square">
            <a:spAutoFit/>
          </a:bodyPr>
          <a:lstStyle/>
          <a:p>
            <a:pPr algn="ctr"/>
            <a:r>
              <a:rPr lang="en-IN" sz="2800" dirty="0">
                <a:solidFill>
                  <a:srgbClr val="FF0000"/>
                </a:solidFill>
                <a:latin typeface="Segoe UI Light" pitchFamily="34" charset="0"/>
              </a:rPr>
              <a:t>Eventually most of them end up doing something like this  </a:t>
            </a:r>
            <a:endParaRPr lang="en-US" sz="2800" dirty="0" err="1">
              <a:solidFill>
                <a:srgbClr val="FF0000"/>
              </a:solidFill>
              <a:latin typeface="Segoe UI Light" pitchFamily="34" charset="0"/>
            </a:endParaRPr>
          </a:p>
        </p:txBody>
      </p:sp>
      <p:pic>
        <p:nvPicPr>
          <p:cNvPr id="3074" name="Picture 2">
            <a:extLst>
              <a:ext uri="{FF2B5EF4-FFF2-40B4-BE49-F238E27FC236}">
                <a16:creationId xmlns:a16="http://schemas.microsoft.com/office/drawing/2014/main" id="{B11B1742-12A8-4BD2-ABB2-A1E8859EE87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738885" y="2687081"/>
            <a:ext cx="3992331" cy="2744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3950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TechDays 2012 Devs v1">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2.xml><?xml version="1.0" encoding="utf-8"?>
<a:theme xmlns:a="http://schemas.openxmlformats.org/drawingml/2006/main" name="Metro Template Colored Titles Segoe UI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 xsi:nil="true"/>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AudienceTaxHTField0 xmlns="c6bb9d19-7926-47a4-9d93-93d54014735c">
      <Terms xmlns="http://schemas.microsoft.com/office/infopath/2007/PartnerControls"/>
    </AudienceTaxHTField0>
    <AverageRating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AD782177ECB24F489B6FFC2D5D3099D1" ma:contentTypeVersion="65" ma:contentTypeDescription="" ma:contentTypeScope="" ma:versionID="47160766eacd36269d2fd65704d81343">
  <xsd:schema xmlns:xsd="http://www.w3.org/2001/XMLSchema" xmlns:xs="http://www.w3.org/2001/XMLSchema" xmlns:p="http://schemas.microsoft.com/office/2006/metadata/properties" xmlns:ns1="http://schemas.microsoft.com/sharepoint/v3" xmlns:ns2="2295e2e7-0eeb-498e-8716-217bb2ee6ee3" xmlns:ns3="c6bb9d19-7926-47a4-9d93-93d54014735c" targetNamespace="http://schemas.microsoft.com/office/2006/metadata/properties" ma:root="true" ma:fieldsID="c832fa291f69295bc0d4e1b83a55794d" ns1:_="" ns2:_="" ns3:_="">
    <xsd:import namespace="http://schemas.microsoft.com/sharepoint/v3"/>
    <xsd:import namespace="2295e2e7-0eeb-498e-8716-217bb2ee6ee3"/>
    <xsd:import namespace="c6bb9d19-7926-47a4-9d93-93d54014735c"/>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element ref="ns1:AverageRating" minOccurs="0"/>
                <xsd:element ref="ns1:Rating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6bb9d19-7926-47a4-9d93-93d54014735c"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openxmlformats.org/package/2006/metadata/core-properties"/>
    <ds:schemaRef ds:uri="http://purl.org/dc/dcmitype/"/>
    <ds:schemaRef ds:uri="http://schemas.microsoft.com/sharepoint/v3"/>
    <ds:schemaRef ds:uri="http://www.w3.org/XML/1998/namespace"/>
    <ds:schemaRef ds:uri="http://schemas.microsoft.com/office/2006/documentManagement/types"/>
    <ds:schemaRef ds:uri="http://purl.org/dc/elements/1.1/"/>
    <ds:schemaRef ds:uri="http://schemas.microsoft.com/office/infopath/2007/PartnerControls"/>
    <ds:schemaRef ds:uri="c6bb9d19-7926-47a4-9d93-93d54014735c"/>
    <ds:schemaRef ds:uri="2295e2e7-0eeb-498e-8716-217bb2ee6ee3"/>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9253FB22-03E3-4A41-BF56-63A021EAE4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295e2e7-0eeb-498e-8716-217bb2ee6ee3"/>
    <ds:schemaRef ds:uri="c6bb9d19-7926-47a4-9d93-93d54014735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TechDays 2012 Devs v1</Template>
  <TotalTime>14659</TotalTime>
  <Words>1134</Words>
  <Application>Microsoft Office PowerPoint</Application>
  <PresentationFormat>Custom</PresentationFormat>
  <Paragraphs>239</Paragraphs>
  <Slides>80</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80</vt:i4>
      </vt:variant>
    </vt:vector>
  </HeadingPairs>
  <TitlesOfParts>
    <vt:vector size="90" baseType="lpstr">
      <vt:lpstr>Arial</vt:lpstr>
      <vt:lpstr>Calibri</vt:lpstr>
      <vt:lpstr>Calibri Light</vt:lpstr>
      <vt:lpstr>Roboto</vt:lpstr>
      <vt:lpstr>Segoe UI</vt:lpstr>
      <vt:lpstr>Segoe UI Light</vt:lpstr>
      <vt:lpstr>Wingdings</vt:lpstr>
      <vt:lpstr>WorkSans-Light</vt:lpstr>
      <vt:lpstr>TechDays 2012 Devs v1</vt:lpstr>
      <vt:lpstr>Metro Template Colored Titles Segoe UI 16x9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&lt;Content Manager Name Here&gt;</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Helen George</dc:creator>
  <cp:keywords>&lt;Any Related Keywords&gt;</cp:keywords>
  <dc:description>Template: Saku Uchikawa, Microsoft Corporation
Formatting:
Event Date: 
Event Location: 
Audience Type: Internal</dc:description>
  <cp:lastModifiedBy>maruti makwana</cp:lastModifiedBy>
  <cp:revision>680</cp:revision>
  <dcterms:created xsi:type="dcterms:W3CDTF">2012-02-07T06:07:07Z</dcterms:created>
  <dcterms:modified xsi:type="dcterms:W3CDTF">2020-11-03T03:52:16Z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0x010100B88FC3ECA26D1C46B3C4C83281D2EB9C00AD782177ECB24F489B6FFC2D5D3099D1</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